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58" r:id="rId4"/>
    <p:sldId id="261" r:id="rId5"/>
    <p:sldId id="263" r:id="rId6"/>
    <p:sldId id="265" r:id="rId7"/>
    <p:sldId id="267" r:id="rId8"/>
    <p:sldId id="266" r:id="rId9"/>
    <p:sldId id="269" r:id="rId10"/>
    <p:sldId id="270" r:id="rId11"/>
    <p:sldId id="262" r:id="rId12"/>
    <p:sldId id="271" r:id="rId13"/>
    <p:sldId id="264" r:id="rId14"/>
    <p:sldId id="277" r:id="rId15"/>
    <p:sldId id="272" r:id="rId16"/>
    <p:sldId id="273" r:id="rId17"/>
    <p:sldId id="281" r:id="rId18"/>
    <p:sldId id="282" r:id="rId19"/>
    <p:sldId id="283" r:id="rId20"/>
    <p:sldId id="284" r:id="rId21"/>
    <p:sldId id="285" r:id="rId22"/>
    <p:sldId id="286" r:id="rId23"/>
    <p:sldId id="276" r:id="rId24"/>
    <p:sldId id="280" r:id="rId25"/>
    <p:sldId id="274" r:id="rId26"/>
    <p:sldId id="275" r:id="rId27"/>
    <p:sldId id="278"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5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110531-4415-4097-899B-BA25A5EA1C84}" type="datetimeFigureOut">
              <a:rPr lang="en-US" smtClean="0"/>
              <a:pPr/>
              <a:t>6/17/2024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177CB-E8D7-4E43-B24C-57E6112251E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EE177CB-E8D7-4E43-B24C-57E6112251E6}" type="slidenum">
              <a:rPr lang="en-IN" smtClean="0"/>
              <a:pPr/>
              <a:t>24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709CB56-74C2-4726-9447-80B7A3F6C19A}" type="datetimeFigureOut">
              <a:rPr lang="en-US" smtClean="0"/>
              <a:pPr/>
              <a:t>6/17/2024</a:t>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92944C6-C5CD-4892-9E0B-D150C03D1775}"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09CB56-74C2-4726-9447-80B7A3F6C19A}" type="datetimeFigureOut">
              <a:rPr lang="en-US" smtClean="0"/>
              <a:pPr/>
              <a:t>6/17/2024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2944C6-C5CD-4892-9E0B-D150C03D177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09CB56-74C2-4726-9447-80B7A3F6C19A}" type="datetimeFigureOut">
              <a:rPr lang="en-US" smtClean="0"/>
              <a:pPr/>
              <a:t>6/17/2024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2944C6-C5CD-4892-9E0B-D150C03D177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709CB56-74C2-4726-9447-80B7A3F6C19A}" type="datetimeFigureOut">
              <a:rPr lang="en-US" smtClean="0"/>
              <a:pPr/>
              <a:t>6/17/2024</a:t>
            </a:fld>
            <a:endParaRPr lang="en-IN"/>
          </a:p>
        </p:txBody>
      </p:sp>
      <p:sp>
        <p:nvSpPr>
          <p:cNvPr id="9" name="Slide Number Placeholder 8"/>
          <p:cNvSpPr>
            <a:spLocks noGrp="1"/>
          </p:cNvSpPr>
          <p:nvPr>
            <p:ph type="sldNum" sz="quarter" idx="15"/>
          </p:nvPr>
        </p:nvSpPr>
        <p:spPr/>
        <p:txBody>
          <a:bodyPr rtlCol="0"/>
          <a:lstStyle/>
          <a:p>
            <a:fld id="{992944C6-C5CD-4892-9E0B-D150C03D1775}"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709CB56-74C2-4726-9447-80B7A3F6C19A}" type="datetimeFigureOut">
              <a:rPr lang="en-US" smtClean="0"/>
              <a:pPr/>
              <a:t>6/17/2024</a:t>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92944C6-C5CD-4892-9E0B-D150C03D1775}"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09CB56-74C2-4726-9447-80B7A3F6C19A}" type="datetimeFigureOut">
              <a:rPr lang="en-US" smtClean="0"/>
              <a:pPr/>
              <a:t>6/17/2024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92944C6-C5CD-4892-9E0B-D150C03D1775}" type="slidenum">
              <a:rPr lang="en-IN" smtClean="0"/>
              <a:pPr/>
              <a:t>‹#›</a:t>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709CB56-74C2-4726-9447-80B7A3F6C19A}" type="datetimeFigureOut">
              <a:rPr lang="en-US" smtClean="0"/>
              <a:pPr/>
              <a:t>6/17/2024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92944C6-C5CD-4892-9E0B-D150C03D1775}" type="slidenum">
              <a:rPr lang="en-IN" smtClean="0"/>
              <a:pPr/>
              <a:t>‹#›</a:t>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709CB56-74C2-4726-9447-80B7A3F6C19A}" type="datetimeFigureOut">
              <a:rPr lang="en-US" smtClean="0"/>
              <a:pPr/>
              <a:t>6/17/2024</a:t>
            </a:fld>
            <a:endParaRPr lang="en-IN"/>
          </a:p>
        </p:txBody>
      </p:sp>
      <p:sp>
        <p:nvSpPr>
          <p:cNvPr id="7" name="Slide Number Placeholder 6"/>
          <p:cNvSpPr>
            <a:spLocks noGrp="1"/>
          </p:cNvSpPr>
          <p:nvPr>
            <p:ph type="sldNum" sz="quarter" idx="11"/>
          </p:nvPr>
        </p:nvSpPr>
        <p:spPr/>
        <p:txBody>
          <a:bodyPr rtlCol="0"/>
          <a:lstStyle/>
          <a:p>
            <a:fld id="{992944C6-C5CD-4892-9E0B-D150C03D1775}"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9CB56-74C2-4726-9447-80B7A3F6C19A}" type="datetimeFigureOut">
              <a:rPr lang="en-US" smtClean="0"/>
              <a:pPr/>
              <a:t>6/17/2024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92944C6-C5CD-4892-9E0B-D150C03D177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709CB56-74C2-4726-9447-80B7A3F6C19A}" type="datetimeFigureOut">
              <a:rPr lang="en-US" smtClean="0"/>
              <a:pPr/>
              <a:t>6/17/2024</a:t>
            </a:fld>
            <a:endParaRPr lang="en-IN"/>
          </a:p>
        </p:txBody>
      </p:sp>
      <p:sp>
        <p:nvSpPr>
          <p:cNvPr id="22" name="Slide Number Placeholder 21"/>
          <p:cNvSpPr>
            <a:spLocks noGrp="1"/>
          </p:cNvSpPr>
          <p:nvPr>
            <p:ph type="sldNum" sz="quarter" idx="15"/>
          </p:nvPr>
        </p:nvSpPr>
        <p:spPr/>
        <p:txBody>
          <a:bodyPr rtlCol="0"/>
          <a:lstStyle/>
          <a:p>
            <a:fld id="{992944C6-C5CD-4892-9E0B-D150C03D1775}"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709CB56-74C2-4726-9447-80B7A3F6C19A}" type="datetimeFigureOut">
              <a:rPr lang="en-US" smtClean="0"/>
              <a:pPr/>
              <a:t>6/17/2024</a:t>
            </a:fld>
            <a:endParaRPr lang="en-IN"/>
          </a:p>
        </p:txBody>
      </p:sp>
      <p:sp>
        <p:nvSpPr>
          <p:cNvPr id="18" name="Slide Number Placeholder 17"/>
          <p:cNvSpPr>
            <a:spLocks noGrp="1"/>
          </p:cNvSpPr>
          <p:nvPr>
            <p:ph type="sldNum" sz="quarter" idx="11"/>
          </p:nvPr>
        </p:nvSpPr>
        <p:spPr/>
        <p:txBody>
          <a:bodyPr rtlCol="0"/>
          <a:lstStyle/>
          <a:p>
            <a:fld id="{992944C6-C5CD-4892-9E0B-D150C03D1775}"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709CB56-74C2-4726-9447-80B7A3F6C19A}" type="datetimeFigureOut">
              <a:rPr lang="en-US" smtClean="0"/>
              <a:pPr/>
              <a:t>6/17/2024</a:t>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92944C6-C5CD-4892-9E0B-D150C03D177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7422" y="3071810"/>
            <a:ext cx="6172200" cy="1394296"/>
          </a:xfrm>
        </p:spPr>
        <p:txBody>
          <a:bodyPr>
            <a:normAutofit/>
          </a:bodyPr>
          <a:lstStyle/>
          <a:p>
            <a:pPr algn="just"/>
            <a:r>
              <a:rPr lang="en-US" altLang="en-US" sz="2700" smtClean="0">
                <a:solidFill>
                  <a:schemeClr val="bg1">
                    <a:lumMod val="10000"/>
                  </a:schemeClr>
                </a:solidFill>
                <a:latin typeface="Times New Roman" pitchFamily="18" charset="0"/>
                <a:cs typeface="Times New Roman" pitchFamily="18" charset="0"/>
              </a:rPr>
              <a:t> </a:t>
            </a:r>
            <a:r>
              <a:rPr lang="en-US" altLang="en-US" sz="2700" dirty="0" smtClean="0">
                <a:solidFill>
                  <a:schemeClr val="bg1">
                    <a:lumMod val="10000"/>
                  </a:schemeClr>
                </a:solidFill>
                <a:latin typeface="Times New Roman" pitchFamily="18" charset="0"/>
                <a:cs typeface="Times New Roman" pitchFamily="18" charset="0"/>
              </a:rPr>
              <a:t>CEREBRAL </a:t>
            </a:r>
            <a:r>
              <a:rPr lang="en-US" altLang="en-US" sz="2700" smtClean="0">
                <a:solidFill>
                  <a:schemeClr val="bg1">
                    <a:lumMod val="10000"/>
                  </a:schemeClr>
                </a:solidFill>
                <a:latin typeface="Times New Roman" pitchFamily="18" charset="0"/>
                <a:cs typeface="Times New Roman" pitchFamily="18" charset="0"/>
              </a:rPr>
              <a:t>PALSY </a:t>
            </a:r>
            <a:endParaRPr lang="en-IN" dirty="0">
              <a:latin typeface="Times New Roman" pitchFamily="18" charset="0"/>
              <a:cs typeface="Times New Roman" pitchFamily="18" charset="0"/>
            </a:endParaRPr>
          </a:p>
        </p:txBody>
      </p:sp>
      <p:pic>
        <p:nvPicPr>
          <p:cNvPr id="14338" name="Picture 2" descr="Image result for cerebral palsy child"/>
          <p:cNvPicPr>
            <a:picLocks noChangeAspect="1" noChangeArrowheads="1"/>
          </p:cNvPicPr>
          <p:nvPr/>
        </p:nvPicPr>
        <p:blipFill>
          <a:blip r:embed="rId2"/>
          <a:srcRect/>
          <a:stretch>
            <a:fillRect/>
          </a:stretch>
        </p:blipFill>
        <p:spPr bwMode="auto">
          <a:xfrm>
            <a:off x="928662" y="428604"/>
            <a:ext cx="7643866" cy="2491400"/>
          </a:xfrm>
          <a:prstGeom prst="rect">
            <a:avLst/>
          </a:prstGeom>
          <a:noFill/>
        </p:spPr>
      </p:pic>
      <p:pic>
        <p:nvPicPr>
          <p:cNvPr id="28674" name="Picture 2" descr="Image result for JSS logo"/>
          <p:cNvPicPr>
            <a:picLocks noChangeAspect="1" noChangeArrowheads="1"/>
          </p:cNvPicPr>
          <p:nvPr/>
        </p:nvPicPr>
        <p:blipFill>
          <a:blip r:embed="rId3"/>
          <a:srcRect/>
          <a:stretch>
            <a:fillRect/>
          </a:stretch>
        </p:blipFill>
        <p:spPr bwMode="auto">
          <a:xfrm>
            <a:off x="7643866" y="5286388"/>
            <a:ext cx="1071538" cy="10715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IN" sz="4000" dirty="0" smtClean="0">
                <a:latin typeface="Times New Roman" pitchFamily="18" charset="0"/>
                <a:cs typeface="Times New Roman" pitchFamily="18" charset="0"/>
              </a:rPr>
              <a:t>Activity</a:t>
            </a:r>
            <a:endParaRPr lang="en-IN" sz="4000" dirty="0">
              <a:latin typeface="Times New Roman" pitchFamily="18" charset="0"/>
              <a:cs typeface="Times New Roman" pitchFamily="18" charset="0"/>
            </a:endParaRPr>
          </a:p>
        </p:txBody>
      </p:sp>
      <p:pic>
        <p:nvPicPr>
          <p:cNvPr id="7" name="Content Placeholder 6" descr="Activity image.jpg"/>
          <p:cNvPicPr>
            <a:picLocks noGrp="1" noChangeAspect="1"/>
          </p:cNvPicPr>
          <p:nvPr>
            <p:ph sz="quarter" idx="1"/>
          </p:nvPr>
        </p:nvPicPr>
        <p:blipFill>
          <a:blip r:embed="rId2"/>
          <a:stretch>
            <a:fillRect/>
          </a:stretch>
        </p:blipFill>
        <p:spPr>
          <a:xfrm>
            <a:off x="669594" y="1600200"/>
            <a:ext cx="7042811" cy="48736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dirty="0"/>
          </a:p>
        </p:txBody>
      </p:sp>
      <p:sp>
        <p:nvSpPr>
          <p:cNvPr id="4" name="Rectangle 3"/>
          <p:cNvSpPr/>
          <p:nvPr/>
        </p:nvSpPr>
        <p:spPr>
          <a:xfrm>
            <a:off x="2286000" y="3105835"/>
            <a:ext cx="4572000" cy="646331"/>
          </a:xfrm>
          <a:prstGeom prst="rect">
            <a:avLst/>
          </a:prstGeom>
        </p:spPr>
        <p:txBody>
          <a:bodyPr>
            <a:spAutoFit/>
          </a:bodyPr>
          <a:lstStyle/>
          <a:p>
            <a:r>
              <a:rPr lang="en-IN" smtClean="0"/>
              <a:t>https://www.youtube.com/watch?v=5u2sLAznhnY</a:t>
            </a:r>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dirty="0" smtClean="0">
                <a:latin typeface="Times New Roman" pitchFamily="18" charset="0"/>
                <a:cs typeface="Times New Roman" pitchFamily="18" charset="0"/>
              </a:rPr>
              <a:t>Assessment - </a:t>
            </a:r>
            <a:r>
              <a:rPr lang="en-IN" sz="4000" dirty="0" err="1" smtClean="0">
                <a:latin typeface="Times New Roman" pitchFamily="18" charset="0"/>
                <a:cs typeface="Times New Roman" pitchFamily="18" charset="0"/>
              </a:rPr>
              <a:t>InFANCY</a:t>
            </a:r>
            <a:endParaRPr lang="en-IN" sz="4000" dirty="0">
              <a:latin typeface="Times New Roman" pitchFamily="18" charset="0"/>
              <a:cs typeface="Times New Roman" pitchFamily="18" charset="0"/>
            </a:endParaRPr>
          </a:p>
        </p:txBody>
      </p:sp>
      <p:pic>
        <p:nvPicPr>
          <p:cNvPr id="4" name="Content Placeholder 3" descr="baby-in-tunnel.jpg"/>
          <p:cNvPicPr>
            <a:picLocks noGrp="1" noChangeAspect="1"/>
          </p:cNvPicPr>
          <p:nvPr>
            <p:ph sz="quarter" idx="1"/>
          </p:nvPr>
        </p:nvPicPr>
        <p:blipFill>
          <a:blip r:embed="rId2"/>
          <a:stretch>
            <a:fillRect/>
          </a:stretch>
        </p:blipFill>
        <p:spPr>
          <a:xfrm>
            <a:off x="1259580" y="1928802"/>
            <a:ext cx="5955626" cy="397351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sz="quarter" idx="1"/>
          </p:nvPr>
        </p:nvSpPr>
        <p:spPr/>
        <p:txBody>
          <a:bodyPr/>
          <a:lstStyle/>
          <a:p>
            <a:pPr algn="just">
              <a:lnSpc>
                <a:spcPct val="150000"/>
              </a:lnSpc>
              <a:buFont typeface="Wingdings" pitchFamily="2" charset="2"/>
              <a:buChar char="ü"/>
            </a:pPr>
            <a:r>
              <a:rPr lang="en-IN" dirty="0" smtClean="0"/>
              <a:t>General movement assessment by </a:t>
            </a:r>
            <a:r>
              <a:rPr lang="en-IN" dirty="0" err="1" smtClean="0"/>
              <a:t>Prechtl</a:t>
            </a:r>
            <a:r>
              <a:rPr lang="en-IN" dirty="0" smtClean="0"/>
              <a:t> – endogenously generated motor activity may be better indicator of the integrity of motor function rather than examination based on reactivity to stimulus.                                        ( </a:t>
            </a:r>
            <a:r>
              <a:rPr lang="en-IN" b="1" i="1" dirty="0" err="1" smtClean="0"/>
              <a:t>Prechtl</a:t>
            </a:r>
            <a:r>
              <a:rPr lang="en-IN" b="1" i="1" dirty="0" smtClean="0"/>
              <a:t>, 1989</a:t>
            </a:r>
            <a:r>
              <a:rPr lang="en-IN" dirty="0" smtClean="0"/>
              <a:t>)</a:t>
            </a:r>
          </a:p>
          <a:p>
            <a:pPr algn="just">
              <a:lnSpc>
                <a:spcPct val="150000"/>
              </a:lnSpc>
              <a:buFont typeface="Wingdings" pitchFamily="2" charset="2"/>
              <a:buChar char="ü"/>
            </a:pPr>
            <a:r>
              <a:rPr lang="en-IN" dirty="0" smtClean="0"/>
              <a:t>GM’s involves the whole body in a variable sequence of arm, leg, neck and trunk movements.</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dirty="0" smtClean="0">
                <a:latin typeface="Times New Roman" pitchFamily="18" charset="0"/>
                <a:cs typeface="Times New Roman" pitchFamily="18" charset="0"/>
              </a:rPr>
              <a:t>NORMAL &amp; ABNORMAL GM’s</a:t>
            </a:r>
            <a:endParaRPr lang="en-IN" sz="3200" dirty="0">
              <a:latin typeface="Times New Roman" pitchFamily="18" charset="0"/>
              <a:cs typeface="Times New Roman" pitchFamily="18" charset="0"/>
            </a:endParaRPr>
          </a:p>
        </p:txBody>
      </p:sp>
      <p:sp>
        <p:nvSpPr>
          <p:cNvPr id="5" name="Content Placeholder 4"/>
          <p:cNvSpPr>
            <a:spLocks noGrp="1"/>
          </p:cNvSpPr>
          <p:nvPr>
            <p:ph sz="quarter" idx="2"/>
          </p:nvPr>
        </p:nvSpPr>
        <p:spPr/>
        <p:txBody>
          <a:bodyPr>
            <a:normAutofit/>
          </a:bodyPr>
          <a:lstStyle/>
          <a:p>
            <a:pPr>
              <a:buNone/>
            </a:pPr>
            <a:endParaRPr lang="en-IN" sz="2000" dirty="0" smtClean="0">
              <a:latin typeface="Times New Roman" pitchFamily="18" charset="0"/>
              <a:cs typeface="Times New Roman" pitchFamily="18" charset="0"/>
            </a:endParaRPr>
          </a:p>
          <a:p>
            <a:pPr>
              <a:buNone/>
            </a:pPr>
            <a:endParaRPr lang="en-IN" sz="2000" dirty="0" smtClean="0">
              <a:latin typeface="Times New Roman" pitchFamily="18" charset="0"/>
              <a:cs typeface="Times New Roman" pitchFamily="18" charset="0"/>
            </a:endParaRPr>
          </a:p>
          <a:p>
            <a:pPr>
              <a:buNone/>
            </a:pPr>
            <a:r>
              <a:rPr lang="en-IN" sz="2000" dirty="0" smtClean="0">
                <a:latin typeface="Times New Roman" pitchFamily="18" charset="0"/>
                <a:cs typeface="Times New Roman" pitchFamily="18" charset="0"/>
              </a:rPr>
              <a:t>Writhing                        Fidgety</a:t>
            </a:r>
          </a:p>
          <a:p>
            <a:pPr>
              <a:buNone/>
            </a:pPr>
            <a:endParaRPr lang="en-IN" sz="2000" dirty="0" smtClean="0">
              <a:latin typeface="Times New Roman" pitchFamily="18" charset="0"/>
              <a:cs typeface="Times New Roman" pitchFamily="18" charset="0"/>
            </a:endParaRPr>
          </a:p>
          <a:p>
            <a:pPr>
              <a:buNone/>
            </a:pPr>
            <a:endParaRPr lang="en-IN" sz="2000" dirty="0" smtClean="0">
              <a:latin typeface="Times New Roman" pitchFamily="18" charset="0"/>
              <a:cs typeface="Times New Roman" pitchFamily="18" charset="0"/>
            </a:endParaRPr>
          </a:p>
          <a:p>
            <a:pPr>
              <a:buNone/>
            </a:pPr>
            <a:r>
              <a:rPr lang="en-IN" sz="2000" dirty="0" smtClean="0">
                <a:latin typeface="Times New Roman" pitchFamily="18" charset="0"/>
                <a:cs typeface="Times New Roman" pitchFamily="18" charset="0"/>
              </a:rPr>
              <a:t>Continual  Intermittent   Sporadic</a:t>
            </a:r>
            <a:endParaRPr lang="en-IN" sz="2000" dirty="0">
              <a:latin typeface="Times New Roman" pitchFamily="18" charset="0"/>
              <a:cs typeface="Times New Roman" pitchFamily="18" charset="0"/>
            </a:endParaRPr>
          </a:p>
        </p:txBody>
      </p:sp>
      <p:sp>
        <p:nvSpPr>
          <p:cNvPr id="7" name="Content Placeholder 6"/>
          <p:cNvSpPr>
            <a:spLocks noGrp="1"/>
          </p:cNvSpPr>
          <p:nvPr>
            <p:ph sz="quarter" idx="4"/>
          </p:nvPr>
        </p:nvSpPr>
        <p:spPr/>
        <p:txBody>
          <a:bodyPr>
            <a:normAutofit/>
          </a:bodyPr>
          <a:lstStyle/>
          <a:p>
            <a:pPr>
              <a:buNone/>
            </a:pPr>
            <a:endParaRPr lang="en-IN" sz="2000" dirty="0" smtClean="0">
              <a:latin typeface="Times New Roman" pitchFamily="18" charset="0"/>
              <a:cs typeface="Times New Roman" pitchFamily="18" charset="0"/>
            </a:endParaRPr>
          </a:p>
          <a:p>
            <a:pPr>
              <a:buNone/>
            </a:pPr>
            <a:endParaRPr lang="en-IN" sz="2000" dirty="0" smtClean="0">
              <a:latin typeface="Times New Roman" pitchFamily="18" charset="0"/>
              <a:cs typeface="Times New Roman" pitchFamily="18" charset="0"/>
            </a:endParaRPr>
          </a:p>
          <a:p>
            <a:pPr>
              <a:buNone/>
            </a:pPr>
            <a:endParaRPr lang="en-IN" sz="2000" dirty="0" smtClean="0">
              <a:latin typeface="Times New Roman" pitchFamily="18" charset="0"/>
              <a:cs typeface="Times New Roman" pitchFamily="18" charset="0"/>
            </a:endParaRPr>
          </a:p>
          <a:p>
            <a:pPr>
              <a:buNone/>
            </a:pPr>
            <a:r>
              <a:rPr lang="en-IN" sz="2000" dirty="0" smtClean="0">
                <a:latin typeface="Times New Roman" pitchFamily="18" charset="0"/>
                <a:cs typeface="Times New Roman" pitchFamily="18" charset="0"/>
              </a:rPr>
              <a:t>Poor-</a:t>
            </a:r>
          </a:p>
          <a:p>
            <a:pPr>
              <a:buNone/>
            </a:pPr>
            <a:r>
              <a:rPr lang="en-IN" sz="2000" dirty="0" smtClean="0">
                <a:latin typeface="Times New Roman" pitchFamily="18" charset="0"/>
                <a:cs typeface="Times New Roman" pitchFamily="18" charset="0"/>
              </a:rPr>
              <a:t>Repertoire</a:t>
            </a:r>
          </a:p>
          <a:p>
            <a:pPr>
              <a:buNone/>
            </a:pPr>
            <a:endParaRPr lang="en-IN" sz="2000" dirty="0" smtClean="0">
              <a:latin typeface="Times New Roman" pitchFamily="18" charset="0"/>
              <a:cs typeface="Times New Roman" pitchFamily="18" charset="0"/>
            </a:endParaRPr>
          </a:p>
          <a:p>
            <a:pPr>
              <a:buNone/>
            </a:pPr>
            <a:r>
              <a:rPr lang="en-IN" sz="2000" dirty="0" smtClean="0">
                <a:latin typeface="Times New Roman" pitchFamily="18" charset="0"/>
                <a:cs typeface="Times New Roman" pitchFamily="18" charset="0"/>
              </a:rPr>
              <a:t>Cramped – Synchronised</a:t>
            </a:r>
          </a:p>
          <a:p>
            <a:pPr>
              <a:buNone/>
            </a:pPr>
            <a:endParaRPr lang="en-IN" sz="2000" dirty="0" smtClean="0">
              <a:latin typeface="Times New Roman" pitchFamily="18" charset="0"/>
              <a:cs typeface="Times New Roman" pitchFamily="18" charset="0"/>
            </a:endParaRPr>
          </a:p>
          <a:p>
            <a:pPr>
              <a:buNone/>
            </a:pPr>
            <a:r>
              <a:rPr lang="en-IN" sz="2000" dirty="0" smtClean="0">
                <a:latin typeface="Times New Roman" pitchFamily="18" charset="0"/>
                <a:cs typeface="Times New Roman" pitchFamily="18" charset="0"/>
              </a:rPr>
              <a:t>			Chaotic</a:t>
            </a:r>
          </a:p>
          <a:p>
            <a:pPr>
              <a:buNone/>
            </a:pPr>
            <a:r>
              <a:rPr lang="en-IN" sz="2000" dirty="0" smtClean="0">
                <a:latin typeface="Times New Roman" pitchFamily="18" charset="0"/>
                <a:cs typeface="Times New Roman" pitchFamily="18" charset="0"/>
              </a:rPr>
              <a:t>			Absent fidgety</a:t>
            </a:r>
            <a:endParaRPr lang="en-IN" sz="2000" dirty="0">
              <a:latin typeface="Times New Roman" pitchFamily="18" charset="0"/>
              <a:cs typeface="Times New Roman" pitchFamily="18" charset="0"/>
            </a:endParaRPr>
          </a:p>
        </p:txBody>
      </p:sp>
      <p:sp>
        <p:nvSpPr>
          <p:cNvPr id="4" name="Text Placeholder 3"/>
          <p:cNvSpPr>
            <a:spLocks noGrp="1"/>
          </p:cNvSpPr>
          <p:nvPr>
            <p:ph type="body" sz="quarter" idx="1"/>
          </p:nvPr>
        </p:nvSpPr>
        <p:spPr/>
        <p:txBody>
          <a:bodyPr/>
          <a:lstStyle/>
          <a:p>
            <a:pPr algn="ctr"/>
            <a:r>
              <a:rPr lang="en-IN" sz="2800" dirty="0" smtClean="0">
                <a:latin typeface="Times New Roman" pitchFamily="18" charset="0"/>
                <a:cs typeface="Times New Roman" pitchFamily="18" charset="0"/>
              </a:rPr>
              <a:t>Normal</a:t>
            </a:r>
            <a:endParaRPr lang="en-IN" sz="2800" dirty="0">
              <a:latin typeface="Times New Roman" pitchFamily="18" charset="0"/>
              <a:cs typeface="Times New Roman" pitchFamily="18" charset="0"/>
            </a:endParaRPr>
          </a:p>
        </p:txBody>
      </p:sp>
      <p:sp>
        <p:nvSpPr>
          <p:cNvPr id="6" name="Text Placeholder 5"/>
          <p:cNvSpPr>
            <a:spLocks noGrp="1"/>
          </p:cNvSpPr>
          <p:nvPr>
            <p:ph type="body" sz="quarter" idx="3"/>
          </p:nvPr>
        </p:nvSpPr>
        <p:spPr/>
        <p:txBody>
          <a:bodyPr/>
          <a:lstStyle/>
          <a:p>
            <a:pPr algn="ctr"/>
            <a:r>
              <a:rPr lang="en-IN" sz="2800" dirty="0" smtClean="0">
                <a:latin typeface="Times New Roman" pitchFamily="18" charset="0"/>
                <a:cs typeface="Times New Roman" pitchFamily="18" charset="0"/>
              </a:rPr>
              <a:t>Abnormal</a:t>
            </a:r>
            <a:endParaRPr lang="en-IN" sz="2800" dirty="0">
              <a:latin typeface="Times New Roman" pitchFamily="18" charset="0"/>
              <a:cs typeface="Times New Roman" pitchFamily="18" charset="0"/>
            </a:endParaRPr>
          </a:p>
        </p:txBody>
      </p:sp>
      <p:cxnSp>
        <p:nvCxnSpPr>
          <p:cNvPr id="9" name="Straight Arrow Connector 8"/>
          <p:cNvCxnSpPr>
            <a:stCxn id="4" idx="2"/>
          </p:cNvCxnSpPr>
          <p:nvPr/>
        </p:nvCxnSpPr>
        <p:spPr>
          <a:xfrm rot="5400000">
            <a:off x="1971288" y="2542784"/>
            <a:ext cx="629408" cy="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8662" y="2857496"/>
            <a:ext cx="257176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750067" y="3036091"/>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321041" y="303529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642911" y="3929066"/>
            <a:ext cx="28575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65109" y="410686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893869" y="410686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322629" y="410686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251191" y="3678239"/>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6107917" y="2536025"/>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714876" y="2855908"/>
            <a:ext cx="292895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4322761" y="3250405"/>
            <a:ext cx="78502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751389" y="3821909"/>
            <a:ext cx="1928032"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5358612" y="4142586"/>
            <a:ext cx="25717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108711" y="4393413"/>
            <a:ext cx="307104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1786712" y="3929066"/>
            <a:ext cx="4857784"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dirty="0" smtClean="0">
                <a:latin typeface="Times New Roman" pitchFamily="18" charset="0"/>
                <a:cs typeface="Times New Roman" pitchFamily="18" charset="0"/>
              </a:rPr>
              <a:t>ASSESSMENT - TODDLER</a:t>
            </a:r>
            <a:endParaRPr lang="en-IN" sz="3600" dirty="0">
              <a:latin typeface="Times New Roman" pitchFamily="18" charset="0"/>
              <a:cs typeface="Times New Roman" pitchFamily="18" charset="0"/>
            </a:endParaRPr>
          </a:p>
        </p:txBody>
      </p:sp>
      <p:pic>
        <p:nvPicPr>
          <p:cNvPr id="4" name="Content Placeholder 3" descr="Toddler image.jpg"/>
          <p:cNvPicPr>
            <a:picLocks noGrp="1" noChangeAspect="1"/>
          </p:cNvPicPr>
          <p:nvPr>
            <p:ph sz="quarter" idx="1"/>
          </p:nvPr>
        </p:nvPicPr>
        <p:blipFill>
          <a:blip r:embed="rId2"/>
          <a:stretch>
            <a:fillRect/>
          </a:stretch>
        </p:blipFill>
        <p:spPr>
          <a:xfrm>
            <a:off x="1285877" y="2028398"/>
            <a:ext cx="6215081" cy="412792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a:lnSpc>
                <a:spcPct val="150000"/>
              </a:lnSpc>
              <a:buFont typeface="Wingdings" pitchFamily="2" charset="2"/>
              <a:buChar char="ü"/>
            </a:pPr>
            <a:r>
              <a:rPr lang="en-IN" dirty="0" smtClean="0"/>
              <a:t>Gross motor functional classification system (GMFCS).</a:t>
            </a:r>
          </a:p>
          <a:p>
            <a:pPr>
              <a:lnSpc>
                <a:spcPct val="150000"/>
              </a:lnSpc>
              <a:buFont typeface="Wingdings" pitchFamily="2" charset="2"/>
              <a:buChar char="ü"/>
            </a:pPr>
            <a:r>
              <a:rPr lang="en-IN" dirty="0" smtClean="0"/>
              <a:t>Manual ability classification system (MACS).</a:t>
            </a:r>
          </a:p>
          <a:p>
            <a:pPr>
              <a:lnSpc>
                <a:spcPct val="150000"/>
              </a:lnSpc>
              <a:buFont typeface="Wingdings" pitchFamily="2" charset="2"/>
              <a:buChar char="ü"/>
            </a:pPr>
            <a:r>
              <a:rPr lang="en-IN" dirty="0" smtClean="0"/>
              <a:t>Communication function classification system (CFCS).</a:t>
            </a:r>
          </a:p>
          <a:p>
            <a:pPr>
              <a:lnSpc>
                <a:spcPct val="150000"/>
              </a:lnSpc>
              <a:buFont typeface="Wingdings" pitchFamily="2" charset="2"/>
              <a:buChar char="ü"/>
            </a:pPr>
            <a:r>
              <a:rPr lang="en-IN" dirty="0" smtClean="0"/>
              <a:t>Gross motor function measure (GMFM -66).</a:t>
            </a: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3200" dirty="0" smtClean="0">
                <a:latin typeface="Times New Roman" pitchFamily="18" charset="0"/>
                <a:cs typeface="Times New Roman" pitchFamily="18" charset="0"/>
              </a:rPr>
              <a:t>GMFCS – Before 2 YEARS</a:t>
            </a:r>
            <a:endParaRPr lang="en-IN" dirty="0"/>
          </a:p>
        </p:txBody>
      </p:sp>
      <p:sp>
        <p:nvSpPr>
          <p:cNvPr id="3" name="Content Placeholder 2"/>
          <p:cNvSpPr>
            <a:spLocks noGrp="1"/>
          </p:cNvSpPr>
          <p:nvPr>
            <p:ph sz="quarter" idx="1"/>
          </p:nvPr>
        </p:nvSpPr>
        <p:spPr/>
        <p:txBody>
          <a:bodyPr>
            <a:normAutofit/>
          </a:bodyPr>
          <a:lstStyle/>
          <a:p>
            <a:pPr algn="just">
              <a:lnSpc>
                <a:spcPct val="150000"/>
              </a:lnSpc>
              <a:buFont typeface="Wingdings" pitchFamily="2" charset="2"/>
              <a:buChar char="ü"/>
            </a:pPr>
            <a:r>
              <a:rPr lang="en-IN" sz="2000" dirty="0" smtClean="0">
                <a:latin typeface="Times New Roman" pitchFamily="18" charset="0"/>
                <a:cs typeface="Times New Roman" pitchFamily="18" charset="0"/>
              </a:rPr>
              <a:t>LEVEL I: Infants move in and out of sitting and floor sit with both hands free to manipulate objects. Infants crawl on hands and knees, pull to stand and take steps holding on to furniture. Infants walk between 18 months and 2 years of age without the need for any assistive mobility device. </a:t>
            </a:r>
          </a:p>
          <a:p>
            <a:pPr algn="just">
              <a:lnSpc>
                <a:spcPct val="150000"/>
              </a:lnSpc>
              <a:buFont typeface="Wingdings" pitchFamily="2" charset="2"/>
              <a:buChar char="ü"/>
            </a:pPr>
            <a:r>
              <a:rPr lang="en-IN" sz="2000" dirty="0" smtClean="0">
                <a:latin typeface="Times New Roman" pitchFamily="18" charset="0"/>
                <a:cs typeface="Times New Roman" pitchFamily="18" charset="0"/>
              </a:rPr>
              <a:t>LEVEL II: Infants maintain floor sitting but may need to use their hands for support to maintain balance. Infants creep on their stomach or crawl on hands and knees. Infants may pull to stand and take steps holding on to furniture. </a:t>
            </a:r>
          </a:p>
          <a:p>
            <a:pPr algn="just">
              <a:buNone/>
            </a:pPr>
            <a:r>
              <a:rPr lang="en-IN" sz="2000" dirty="0" smtClean="0"/>
              <a:t>. </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algn="just">
              <a:lnSpc>
                <a:spcPct val="150000"/>
              </a:lnSpc>
              <a:buFont typeface="Wingdings" pitchFamily="2" charset="2"/>
              <a:buChar char="ü"/>
            </a:pPr>
            <a:r>
              <a:rPr lang="en-IN" sz="2000" dirty="0" smtClean="0">
                <a:latin typeface="Times New Roman" pitchFamily="18" charset="0"/>
                <a:cs typeface="Times New Roman" pitchFamily="18" charset="0"/>
              </a:rPr>
              <a:t>LEVEL III: Infants maintain floor sitting when the low back is supported. Infants roll and creep forward on their stomachs.</a:t>
            </a:r>
          </a:p>
          <a:p>
            <a:pPr algn="just">
              <a:lnSpc>
                <a:spcPct val="150000"/>
              </a:lnSpc>
              <a:buFont typeface="Wingdings" pitchFamily="2" charset="2"/>
              <a:buChar char="ü"/>
            </a:pPr>
            <a:r>
              <a:rPr lang="en-IN" sz="2000" dirty="0" smtClean="0">
                <a:latin typeface="Times New Roman" pitchFamily="18" charset="0"/>
                <a:cs typeface="Times New Roman" pitchFamily="18" charset="0"/>
              </a:rPr>
              <a:t>LEVEL IV: Infants have head control but trunk support is required for floor sitting. Infants can roll to supine and may roll to prone. </a:t>
            </a:r>
          </a:p>
          <a:p>
            <a:pPr algn="just">
              <a:lnSpc>
                <a:spcPct val="150000"/>
              </a:lnSpc>
              <a:buFont typeface="Wingdings" pitchFamily="2" charset="2"/>
              <a:buChar char="ü"/>
            </a:pPr>
            <a:r>
              <a:rPr lang="en-IN" sz="2000" dirty="0" smtClean="0">
                <a:latin typeface="Times New Roman" pitchFamily="18" charset="0"/>
                <a:cs typeface="Times New Roman" pitchFamily="18" charset="0"/>
              </a:rPr>
              <a:t>LEVEL V: Physical impairments limit voluntary control of movement. Infants are unable to maintain antigravity head and trunk postures in prone and sitting. Infants require adult assistance to roll.</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latin typeface="Times New Roman" pitchFamily="18" charset="0"/>
                <a:cs typeface="Times New Roman" pitchFamily="18" charset="0"/>
              </a:rPr>
              <a:t>GMFCS – </a:t>
            </a:r>
            <a:r>
              <a:rPr lang="en-IN" sz="2800" dirty="0" smtClean="0">
                <a:latin typeface="Times New Roman" pitchFamily="18" charset="0"/>
                <a:cs typeface="Times New Roman" pitchFamily="18" charset="0"/>
              </a:rPr>
              <a:t>BETWEEN 2ND AND 4TH BIRTHDAY</a:t>
            </a:r>
            <a:endParaRPr lang="en-IN" sz="28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85000" lnSpcReduction="20000"/>
          </a:bodyPr>
          <a:lstStyle/>
          <a:p>
            <a:pPr algn="just">
              <a:lnSpc>
                <a:spcPct val="160000"/>
              </a:lnSpc>
              <a:buFont typeface="Wingdings" pitchFamily="2" charset="2"/>
              <a:buChar char="ü"/>
            </a:pPr>
            <a:r>
              <a:rPr lang="en-IN" dirty="0" smtClean="0">
                <a:latin typeface="Times New Roman" pitchFamily="18" charset="0"/>
                <a:cs typeface="Times New Roman" pitchFamily="18" charset="0"/>
              </a:rPr>
              <a:t>LEVEL I: Children floor sit with both hands free to manipulate objects. Movements in and out of floor sitting and standing are performed without adult assistance. Children walk as the preferred method of mobility without the need for any assistive mobility device. </a:t>
            </a:r>
          </a:p>
          <a:p>
            <a:pPr algn="just">
              <a:lnSpc>
                <a:spcPct val="160000"/>
              </a:lnSpc>
              <a:buFont typeface="Wingdings" pitchFamily="2" charset="2"/>
              <a:buChar char="ü"/>
            </a:pPr>
            <a:r>
              <a:rPr lang="en-IN" dirty="0" smtClean="0">
                <a:latin typeface="Times New Roman" pitchFamily="18" charset="0"/>
                <a:cs typeface="Times New Roman" pitchFamily="18" charset="0"/>
              </a:rPr>
              <a:t>LEVEL II: Children floor sit but may have difficulty with balance when both hands are free to manipulate objects. Movements in and out of sitting are performed without adult assistance. Children pull to stand on a stable surface. Children crawl on hands and knees with a reciprocal pattern, cruise holding onto furniture and walk using an assistive mobility device as preferred methods of mobility. </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dirty="0" smtClean="0">
                <a:latin typeface="Times New Roman" pitchFamily="18" charset="0"/>
                <a:cs typeface="Times New Roman" pitchFamily="18" charset="0"/>
              </a:rPr>
              <a:t>Objectives</a:t>
            </a:r>
            <a:endParaRPr lang="en-IN"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buNone/>
            </a:pPr>
            <a:r>
              <a:rPr lang="en-IN" sz="2400" dirty="0" smtClean="0">
                <a:latin typeface="Times New Roman" pitchFamily="18" charset="0"/>
                <a:cs typeface="Times New Roman" pitchFamily="18" charset="0"/>
              </a:rPr>
              <a:t>At the end of the session, </a:t>
            </a:r>
          </a:p>
          <a:p>
            <a:pPr algn="just">
              <a:buFont typeface="Wingdings" pitchFamily="2" charset="2"/>
              <a:buChar char="ü"/>
            </a:pPr>
            <a:r>
              <a:rPr lang="en-IN" sz="2400"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W</a:t>
            </a:r>
            <a:r>
              <a:rPr lang="en-IN" sz="2400" dirty="0" smtClean="0">
                <a:latin typeface="Times New Roman" pitchFamily="18" charset="0"/>
                <a:cs typeface="Times New Roman" pitchFamily="18" charset="0"/>
              </a:rPr>
              <a:t>ill understand &amp; define the paediatric age group from birth.</a:t>
            </a:r>
          </a:p>
          <a:p>
            <a:pPr algn="just">
              <a:buFont typeface="Wingdings" pitchFamily="2" charset="2"/>
              <a:buChar char="ü"/>
            </a:pPr>
            <a:r>
              <a:rPr lang="en-IN" sz="2400" dirty="0" smtClean="0">
                <a:latin typeface="Times New Roman" pitchFamily="18" charset="0"/>
                <a:cs typeface="Times New Roman" pitchFamily="18" charset="0"/>
              </a:rPr>
              <a:t>Introduction to Cerebral palsy.</a:t>
            </a:r>
          </a:p>
          <a:p>
            <a:pPr algn="just">
              <a:buFont typeface="Wingdings" pitchFamily="2" charset="2"/>
              <a:buChar char="ü"/>
            </a:pPr>
            <a:r>
              <a:rPr lang="en-IN" sz="2400" dirty="0" smtClean="0">
                <a:latin typeface="Times New Roman" pitchFamily="18" charset="0"/>
                <a:cs typeface="Times New Roman" pitchFamily="18" charset="0"/>
              </a:rPr>
              <a:t>Early identification of CP &amp; it’s importance.</a:t>
            </a:r>
          </a:p>
          <a:p>
            <a:pPr algn="just">
              <a:buFont typeface="Wingdings" pitchFamily="2" charset="2"/>
              <a:buChar char="ü"/>
            </a:pPr>
            <a:r>
              <a:rPr lang="en-IN" sz="2400" dirty="0" smtClean="0">
                <a:latin typeface="Times New Roman" pitchFamily="18" charset="0"/>
                <a:cs typeface="Times New Roman" pitchFamily="18" charset="0"/>
              </a:rPr>
              <a:t>Age appropriate measures &amp; treatment strategies available for CP upto 3 years.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algn="just">
              <a:lnSpc>
                <a:spcPct val="150000"/>
              </a:lnSpc>
              <a:buFont typeface="Wingdings" pitchFamily="2" charset="2"/>
              <a:buChar char="ü"/>
            </a:pPr>
            <a:r>
              <a:rPr lang="en-IN" sz="2000" dirty="0" smtClean="0">
                <a:latin typeface="Times New Roman" pitchFamily="18" charset="0"/>
                <a:cs typeface="Times New Roman" pitchFamily="18" charset="0"/>
              </a:rPr>
              <a:t>LEVEL III: Children maintain floor sitting often by "W-sitting" (sitting between flexed and internally rotated hips and knees) and may require adult assistance to assume sitting. Children creep on their stomach or crawl on hands and knees (often without reciprocal leg movements) as their primary methods of self-mobility. Children may pull to stand on a stable surface and cruise short distances. Children may walk short distances indoors using a hand-held mobility device (walker) and adult assistance for steering and turning. </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algn="just">
              <a:lnSpc>
                <a:spcPct val="170000"/>
              </a:lnSpc>
              <a:buFont typeface="Wingdings" pitchFamily="2" charset="2"/>
              <a:buChar char="ü"/>
            </a:pPr>
            <a:r>
              <a:rPr lang="en-IN" dirty="0" smtClean="0">
                <a:latin typeface="Times New Roman" pitchFamily="18" charset="0"/>
                <a:cs typeface="Times New Roman" pitchFamily="18" charset="0"/>
              </a:rPr>
              <a:t>LEVEL IV: Children floor sit when placed, but are unable to maintain alignment and balance without use of their hands for support. Children frequently require adaptive equipment for sitting and standing. Self-mobility for short distances (within a room) is achieved through rolling, creeping on stomach, or crawling on hands and knees without reciprocal leg movement.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algn="just">
              <a:lnSpc>
                <a:spcPct val="150000"/>
              </a:lnSpc>
              <a:buFont typeface="Wingdings" pitchFamily="2" charset="2"/>
              <a:buChar char="ü"/>
            </a:pPr>
            <a:r>
              <a:rPr lang="en-IN" sz="2000" dirty="0" smtClean="0">
                <a:latin typeface="Times New Roman" pitchFamily="18" charset="0"/>
                <a:cs typeface="Times New Roman" pitchFamily="18" charset="0"/>
              </a:rPr>
              <a:t>LEVEL V: Physical impairments restrict voluntary control of movement and the ability to maintain antigravity head and trunk postures. All areas of motor function are limited. Functional limitations in sitting and standing are not fully compensated for through the use of adaptive equipment and assistive technology. At Level V, children have no means of independent movement and are transported. Some children achieve self-mobility using a powered wheelchair with extensive adaptations. </a:t>
            </a:r>
          </a:p>
          <a:p>
            <a:pPr algn="just">
              <a:lnSpc>
                <a:spcPct val="150000"/>
              </a:lnSpc>
            </a:pPr>
            <a:endParaRPr lang="en-IN"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28"/>
            <a:ext cx="7467600" cy="1143000"/>
          </a:xfrm>
        </p:spPr>
        <p:txBody>
          <a:bodyPr>
            <a:normAutofit/>
          </a:bodyPr>
          <a:lstStyle/>
          <a:p>
            <a:pPr algn="ctr"/>
            <a:r>
              <a:rPr lang="en-IN" sz="3600" dirty="0" smtClean="0">
                <a:latin typeface="Times New Roman" pitchFamily="18" charset="0"/>
                <a:cs typeface="Times New Roman" pitchFamily="18" charset="0"/>
              </a:rPr>
              <a:t>GMFCS</a:t>
            </a:r>
            <a:endParaRPr lang="en-IN" sz="3600" dirty="0">
              <a:latin typeface="Times New Roman" pitchFamily="18" charset="0"/>
              <a:cs typeface="Times New Roman" pitchFamily="18" charset="0"/>
            </a:endParaRPr>
          </a:p>
        </p:txBody>
      </p:sp>
      <p:pic>
        <p:nvPicPr>
          <p:cNvPr id="9" name="Picture 2" descr="GMFCS 2-6 years Image"/>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500035" y="642918"/>
            <a:ext cx="7572427" cy="585791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ctivity3.jpg"/>
          <p:cNvPicPr>
            <a:picLocks noGrp="1" noChangeAspect="1"/>
          </p:cNvPicPr>
          <p:nvPr>
            <p:ph sz="quarter" idx="1"/>
          </p:nvPr>
        </p:nvPicPr>
        <p:blipFill>
          <a:blip r:embed="rId3"/>
          <a:stretch>
            <a:fillRect/>
          </a:stretch>
        </p:blipFill>
        <p:spPr>
          <a:xfrm>
            <a:off x="571472" y="1428736"/>
            <a:ext cx="7524779" cy="4786346"/>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800" dirty="0" smtClean="0">
                <a:latin typeface="Times New Roman" pitchFamily="18" charset="0"/>
                <a:cs typeface="Times New Roman" pitchFamily="18" charset="0"/>
              </a:rPr>
              <a:t>CFCS</a:t>
            </a:r>
            <a:endParaRPr lang="en-IN" sz="4800" dirty="0">
              <a:latin typeface="Times New Roman" pitchFamily="18" charset="0"/>
              <a:cs typeface="Times New Roman" pitchFamily="18" charset="0"/>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714348" y="1571612"/>
            <a:ext cx="7079304" cy="4873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MACS</a:t>
            </a:r>
            <a:endParaRPr lang="en-IN" dirty="0"/>
          </a:p>
        </p:txBody>
      </p:sp>
      <p:sp>
        <p:nvSpPr>
          <p:cNvPr id="3" name="Content Placeholder 2"/>
          <p:cNvSpPr>
            <a:spLocks noGrp="1"/>
          </p:cNvSpPr>
          <p:nvPr>
            <p:ph sz="quarter" idx="1"/>
          </p:nvPr>
        </p:nvSpPr>
        <p:spPr/>
        <p:txBody>
          <a:bodyPr>
            <a:normAutofit fontScale="92500" lnSpcReduction="10000"/>
          </a:bodyPr>
          <a:lstStyle/>
          <a:p>
            <a:pPr algn="just">
              <a:lnSpc>
                <a:spcPct val="150000"/>
              </a:lnSpc>
              <a:buNone/>
            </a:pPr>
            <a:r>
              <a:rPr lang="en-IN" dirty="0" smtClean="0">
                <a:latin typeface="Times New Roman" pitchFamily="18" charset="0"/>
                <a:cs typeface="Times New Roman" pitchFamily="18" charset="0"/>
              </a:rPr>
              <a:t>I     -  Handles objects easily and successfully.</a:t>
            </a:r>
          </a:p>
          <a:p>
            <a:pPr algn="just">
              <a:lnSpc>
                <a:spcPct val="150000"/>
              </a:lnSpc>
              <a:buNone/>
            </a:pPr>
            <a:r>
              <a:rPr lang="en-IN" dirty="0" smtClean="0">
                <a:latin typeface="Times New Roman" pitchFamily="18" charset="0"/>
                <a:cs typeface="Times New Roman" pitchFamily="18" charset="0"/>
              </a:rPr>
              <a:t>II  - Handles most objects but with somewhat reduced quality and/or speed of achievement.</a:t>
            </a:r>
          </a:p>
          <a:p>
            <a:pPr algn="just">
              <a:lnSpc>
                <a:spcPct val="150000"/>
              </a:lnSpc>
              <a:buNone/>
            </a:pPr>
            <a:r>
              <a:rPr lang="en-IN" dirty="0" smtClean="0">
                <a:latin typeface="Times New Roman" pitchFamily="18" charset="0"/>
                <a:cs typeface="Times New Roman" pitchFamily="18" charset="0"/>
              </a:rPr>
              <a:t>III -  Handles objects with difficulty; needs help to prepare and/or modify activities.</a:t>
            </a:r>
          </a:p>
          <a:p>
            <a:pPr algn="just">
              <a:lnSpc>
                <a:spcPct val="150000"/>
              </a:lnSpc>
              <a:buNone/>
            </a:pPr>
            <a:r>
              <a:rPr lang="en-IN" dirty="0" smtClean="0">
                <a:latin typeface="Times New Roman" pitchFamily="18" charset="0"/>
                <a:cs typeface="Times New Roman" pitchFamily="18" charset="0"/>
              </a:rPr>
              <a:t>IV -  Handles a limited selection of easily managed objects in adapted situations. </a:t>
            </a:r>
          </a:p>
          <a:p>
            <a:pPr algn="just">
              <a:lnSpc>
                <a:spcPct val="150000"/>
              </a:lnSpc>
              <a:buNone/>
            </a:pPr>
            <a:r>
              <a:rPr lang="en-IN" dirty="0" smtClean="0">
                <a:latin typeface="Times New Roman" pitchFamily="18" charset="0"/>
                <a:cs typeface="Times New Roman" pitchFamily="18" charset="0"/>
              </a:rPr>
              <a:t>V - Does not handle objects and has severely limited ability to perform even simple actions</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descr="Thank you slide.jpg"/>
          <p:cNvPicPr>
            <a:picLocks noGrp="1" noChangeAspect="1"/>
          </p:cNvPicPr>
          <p:nvPr>
            <p:ph sz="quarter" idx="1"/>
          </p:nvPr>
        </p:nvPicPr>
        <p:blipFill>
          <a:blip r:embed="rId2"/>
          <a:stretch>
            <a:fillRect/>
          </a:stretch>
        </p:blipFill>
        <p:spPr>
          <a:xfrm>
            <a:off x="571472" y="1714488"/>
            <a:ext cx="7500990" cy="4143404"/>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Thank you 1.jpg"/>
          <p:cNvPicPr>
            <a:picLocks noGrp="1" noChangeAspect="1"/>
          </p:cNvPicPr>
          <p:nvPr>
            <p:ph sz="quarter" idx="1"/>
          </p:nvPr>
        </p:nvPicPr>
        <p:blipFill>
          <a:blip r:embed="rId2"/>
          <a:stretch>
            <a:fillRect/>
          </a:stretch>
        </p:blipFill>
        <p:spPr>
          <a:xfrm>
            <a:off x="1214415" y="1571612"/>
            <a:ext cx="6429420" cy="464347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7467600" cy="1143000"/>
          </a:xfrm>
        </p:spPr>
        <p:txBody>
          <a:bodyPr>
            <a:normAutofit/>
          </a:bodyPr>
          <a:lstStyle/>
          <a:p>
            <a:pPr algn="ctr"/>
            <a:r>
              <a:rPr lang="en-IN" sz="4000" dirty="0">
                <a:latin typeface="Times New Roman" pitchFamily="18" charset="0"/>
                <a:cs typeface="Times New Roman" pitchFamily="18" charset="0"/>
              </a:rPr>
              <a:t>P</a:t>
            </a:r>
            <a:r>
              <a:rPr lang="en-IN" sz="4000" dirty="0" smtClean="0">
                <a:latin typeface="Times New Roman" pitchFamily="18" charset="0"/>
                <a:cs typeface="Times New Roman" pitchFamily="18" charset="0"/>
              </a:rPr>
              <a:t>aediatric age group</a:t>
            </a:r>
            <a:endParaRPr lang="en-IN" sz="4000" dirty="0"/>
          </a:p>
        </p:txBody>
      </p:sp>
      <p:sp>
        <p:nvSpPr>
          <p:cNvPr id="9" name="Content Placeholder 8"/>
          <p:cNvSpPr>
            <a:spLocks noGrp="1"/>
          </p:cNvSpPr>
          <p:nvPr>
            <p:ph sz="quarter" idx="1"/>
          </p:nvPr>
        </p:nvSpPr>
        <p:spPr>
          <a:xfrm>
            <a:off x="3714744" y="1071546"/>
            <a:ext cx="1643074" cy="500066"/>
          </a:xfrm>
          <a:prstGeom prst="rect">
            <a:avLst/>
          </a:prstGeom>
          <a:gradFill rotWithShape="1">
            <a:gsLst>
              <a:gs pos="0">
                <a:srgbClr val="FEB80A">
                  <a:tint val="92000"/>
                  <a:satMod val="170000"/>
                </a:srgbClr>
              </a:gs>
              <a:gs pos="15000">
                <a:srgbClr val="FEB80A">
                  <a:tint val="92000"/>
                  <a:shade val="99000"/>
                  <a:satMod val="170000"/>
                </a:srgbClr>
              </a:gs>
              <a:gs pos="62000">
                <a:srgbClr val="FEB80A">
                  <a:tint val="96000"/>
                  <a:shade val="80000"/>
                  <a:satMod val="170000"/>
                </a:srgbClr>
              </a:gs>
              <a:gs pos="97000">
                <a:srgbClr val="FEB80A">
                  <a:tint val="98000"/>
                  <a:shade val="63000"/>
                  <a:satMod val="170000"/>
                </a:srgbClr>
              </a:gs>
              <a:gs pos="100000">
                <a:srgbClr val="FEB80A">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EB80A"/>
            </a:contourClr>
          </a:sp3d>
        </p:spPr>
        <p:txBody>
          <a:bodyPr rtlCol="0" anchor="ctr">
            <a:normAutofit lnSpcReduction="10000"/>
          </a:bodyPr>
          <a:lstStyle/>
          <a:p>
            <a:pPr marL="0" lvl="0" indent="0">
              <a:spcBef>
                <a:spcPts val="0"/>
              </a:spcBef>
              <a:buNone/>
              <a:defRPr/>
            </a:pPr>
            <a:r>
              <a:rPr lang="en-US" sz="2400" kern="0" dirty="0" smtClean="0">
                <a:solidFill>
                  <a:prstClr val="black"/>
                </a:solidFill>
                <a:latin typeface="Times New Roman" pitchFamily="18" charset="0"/>
                <a:cs typeface="Times New Roman" pitchFamily="18" charset="0"/>
              </a:rPr>
              <a:t>Neonates</a:t>
            </a:r>
            <a:r>
              <a:rPr lang="en-US" sz="2800" kern="0" dirty="0" smtClean="0">
                <a:solidFill>
                  <a:prstClr val="black"/>
                </a:solidFill>
                <a:latin typeface="Times New Roman" pitchFamily="18" charset="0"/>
                <a:cs typeface="Times New Roman" pitchFamily="18" charset="0"/>
              </a:rPr>
              <a:t> </a:t>
            </a:r>
            <a:endParaRPr lang="en-US" sz="2800" kern="0" dirty="0">
              <a:solidFill>
                <a:prstClr val="black"/>
              </a:solidFill>
              <a:latin typeface="Times New Roman" pitchFamily="18" charset="0"/>
              <a:cs typeface="Times New Roman" pitchFamily="18" charset="0"/>
            </a:endParaRPr>
          </a:p>
        </p:txBody>
      </p:sp>
      <p:sp>
        <p:nvSpPr>
          <p:cNvPr id="10" name="Content Placeholder 8"/>
          <p:cNvSpPr txBox="1">
            <a:spLocks/>
          </p:cNvSpPr>
          <p:nvPr/>
        </p:nvSpPr>
        <p:spPr>
          <a:xfrm>
            <a:off x="3714744" y="1857364"/>
            <a:ext cx="1643074" cy="500066"/>
          </a:xfrm>
          <a:prstGeom prst="rect">
            <a:avLst/>
          </a:prstGeom>
          <a:gradFill rotWithShape="1">
            <a:gsLst>
              <a:gs pos="0">
                <a:srgbClr val="FEB80A">
                  <a:tint val="92000"/>
                  <a:satMod val="170000"/>
                </a:srgbClr>
              </a:gs>
              <a:gs pos="15000">
                <a:srgbClr val="FEB80A">
                  <a:tint val="92000"/>
                  <a:shade val="99000"/>
                  <a:satMod val="170000"/>
                </a:srgbClr>
              </a:gs>
              <a:gs pos="62000">
                <a:srgbClr val="FEB80A">
                  <a:tint val="96000"/>
                  <a:shade val="80000"/>
                  <a:satMod val="170000"/>
                </a:srgbClr>
              </a:gs>
              <a:gs pos="97000">
                <a:srgbClr val="FEB80A">
                  <a:tint val="98000"/>
                  <a:shade val="63000"/>
                  <a:satMod val="170000"/>
                </a:srgbClr>
              </a:gs>
              <a:gs pos="100000">
                <a:srgbClr val="FEB80A">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EB80A"/>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Infancy </a:t>
            </a:r>
            <a:endParaRPr kumimoji="0" lang="en-US" sz="240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1" name="Content Placeholder 8"/>
          <p:cNvSpPr txBox="1">
            <a:spLocks/>
          </p:cNvSpPr>
          <p:nvPr/>
        </p:nvSpPr>
        <p:spPr>
          <a:xfrm>
            <a:off x="3714744" y="2714620"/>
            <a:ext cx="1643074" cy="500066"/>
          </a:xfrm>
          <a:prstGeom prst="rect">
            <a:avLst/>
          </a:prstGeom>
          <a:gradFill rotWithShape="1">
            <a:gsLst>
              <a:gs pos="0">
                <a:srgbClr val="FEB80A">
                  <a:tint val="92000"/>
                  <a:satMod val="170000"/>
                </a:srgbClr>
              </a:gs>
              <a:gs pos="15000">
                <a:srgbClr val="FEB80A">
                  <a:tint val="92000"/>
                  <a:shade val="99000"/>
                  <a:satMod val="170000"/>
                </a:srgbClr>
              </a:gs>
              <a:gs pos="62000">
                <a:srgbClr val="FEB80A">
                  <a:tint val="96000"/>
                  <a:shade val="80000"/>
                  <a:satMod val="170000"/>
                </a:srgbClr>
              </a:gs>
              <a:gs pos="97000">
                <a:srgbClr val="FEB80A">
                  <a:tint val="98000"/>
                  <a:shade val="63000"/>
                  <a:satMod val="170000"/>
                </a:srgbClr>
              </a:gs>
              <a:gs pos="100000">
                <a:srgbClr val="FEB80A">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EB80A"/>
            </a:contourClr>
          </a:sp3d>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Toddler </a:t>
            </a:r>
            <a:endPar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2" name="Content Placeholder 8"/>
          <p:cNvSpPr txBox="1">
            <a:spLocks/>
          </p:cNvSpPr>
          <p:nvPr/>
        </p:nvSpPr>
        <p:spPr>
          <a:xfrm>
            <a:off x="3714744" y="3500438"/>
            <a:ext cx="1643074" cy="500066"/>
          </a:xfrm>
          <a:prstGeom prst="rect">
            <a:avLst/>
          </a:prstGeom>
          <a:gradFill rotWithShape="1">
            <a:gsLst>
              <a:gs pos="0">
                <a:srgbClr val="FEB80A">
                  <a:tint val="92000"/>
                  <a:satMod val="170000"/>
                </a:srgbClr>
              </a:gs>
              <a:gs pos="15000">
                <a:srgbClr val="FEB80A">
                  <a:tint val="92000"/>
                  <a:shade val="99000"/>
                  <a:satMod val="170000"/>
                </a:srgbClr>
              </a:gs>
              <a:gs pos="62000">
                <a:srgbClr val="FEB80A">
                  <a:tint val="96000"/>
                  <a:shade val="80000"/>
                  <a:satMod val="170000"/>
                </a:srgbClr>
              </a:gs>
              <a:gs pos="97000">
                <a:srgbClr val="FEB80A">
                  <a:tint val="98000"/>
                  <a:shade val="63000"/>
                  <a:satMod val="170000"/>
                </a:srgbClr>
              </a:gs>
              <a:gs pos="100000">
                <a:srgbClr val="FEB80A">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EB80A"/>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Pre school</a:t>
            </a:r>
            <a:endPar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3" name="Content Placeholder 8"/>
          <p:cNvSpPr txBox="1">
            <a:spLocks/>
          </p:cNvSpPr>
          <p:nvPr/>
        </p:nvSpPr>
        <p:spPr>
          <a:xfrm>
            <a:off x="3714744" y="4286256"/>
            <a:ext cx="1643074" cy="500066"/>
          </a:xfrm>
          <a:prstGeom prst="rect">
            <a:avLst/>
          </a:prstGeom>
          <a:gradFill rotWithShape="1">
            <a:gsLst>
              <a:gs pos="0">
                <a:srgbClr val="FEB80A">
                  <a:tint val="92000"/>
                  <a:satMod val="170000"/>
                </a:srgbClr>
              </a:gs>
              <a:gs pos="15000">
                <a:srgbClr val="FEB80A">
                  <a:tint val="92000"/>
                  <a:shade val="99000"/>
                  <a:satMod val="170000"/>
                </a:srgbClr>
              </a:gs>
              <a:gs pos="62000">
                <a:srgbClr val="FEB80A">
                  <a:tint val="96000"/>
                  <a:shade val="80000"/>
                  <a:satMod val="170000"/>
                </a:srgbClr>
              </a:gs>
              <a:gs pos="97000">
                <a:srgbClr val="FEB80A">
                  <a:tint val="98000"/>
                  <a:shade val="63000"/>
                  <a:satMod val="170000"/>
                </a:srgbClr>
              </a:gs>
              <a:gs pos="100000">
                <a:srgbClr val="FEB80A">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EB80A"/>
            </a:contourClr>
          </a:sp3d>
        </p:spPr>
        <p:txBody>
          <a:bodyPr vert="horz" lIns="91440" tIns="45720" rIns="91440" bIns="45720" rtlCol="0" anchor="ctr">
            <a:normAutofit/>
          </a:bodyPr>
          <a:lstStyle/>
          <a:p>
            <a:pPr lvl="0">
              <a:defRPr/>
            </a:pPr>
            <a:r>
              <a:rPr lang="en-US" sz="2400" kern="0" dirty="0" err="1" smtClean="0">
                <a:solidFill>
                  <a:prstClr val="black"/>
                </a:solidFill>
                <a:latin typeface="Times New Roman" pitchFamily="18" charset="0"/>
                <a:cs typeface="Times New Roman" pitchFamily="18" charset="0"/>
              </a:rPr>
              <a:t>Schoolers</a:t>
            </a:r>
            <a:endParaRPr lang="en-US" sz="2400" kern="0" dirty="0">
              <a:solidFill>
                <a:prstClr val="black"/>
              </a:solidFill>
              <a:latin typeface="Times New Roman" pitchFamily="18" charset="0"/>
              <a:cs typeface="Times New Roman" pitchFamily="18" charset="0"/>
            </a:endParaRPr>
          </a:p>
        </p:txBody>
      </p:sp>
      <p:sp>
        <p:nvSpPr>
          <p:cNvPr id="8" name="Content Placeholder 8"/>
          <p:cNvSpPr txBox="1">
            <a:spLocks/>
          </p:cNvSpPr>
          <p:nvPr/>
        </p:nvSpPr>
        <p:spPr>
          <a:xfrm>
            <a:off x="3714744" y="5072074"/>
            <a:ext cx="1643074" cy="500066"/>
          </a:xfrm>
          <a:prstGeom prst="rect">
            <a:avLst/>
          </a:prstGeom>
          <a:gradFill rotWithShape="1">
            <a:gsLst>
              <a:gs pos="0">
                <a:srgbClr val="FEB80A">
                  <a:tint val="92000"/>
                  <a:satMod val="170000"/>
                </a:srgbClr>
              </a:gs>
              <a:gs pos="15000">
                <a:srgbClr val="FEB80A">
                  <a:tint val="92000"/>
                  <a:shade val="99000"/>
                  <a:satMod val="170000"/>
                </a:srgbClr>
              </a:gs>
              <a:gs pos="62000">
                <a:srgbClr val="FEB80A">
                  <a:tint val="96000"/>
                  <a:shade val="80000"/>
                  <a:satMod val="170000"/>
                </a:srgbClr>
              </a:gs>
              <a:gs pos="97000">
                <a:srgbClr val="FEB80A">
                  <a:tint val="98000"/>
                  <a:shade val="63000"/>
                  <a:satMod val="170000"/>
                </a:srgbClr>
              </a:gs>
              <a:gs pos="100000">
                <a:srgbClr val="FEB80A">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EB80A"/>
            </a:contourClr>
          </a:sp3d>
        </p:spPr>
        <p:txBody>
          <a:bodyPr vert="horz" lIns="91440" tIns="45720" rIns="91440" bIns="45720" rtlCol="0" anchor="ctr">
            <a:noAutofit/>
          </a:bodyPr>
          <a:lstStyle/>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2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Teen</a:t>
            </a:r>
            <a:endParaRPr kumimoji="0" lang="en-US" sz="3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4" name="Rectangle 13"/>
          <p:cNvSpPr/>
          <p:nvPr/>
        </p:nvSpPr>
        <p:spPr>
          <a:xfrm>
            <a:off x="2286000" y="6354569"/>
            <a:ext cx="4572000" cy="646331"/>
          </a:xfrm>
          <a:prstGeom prst="rect">
            <a:avLst/>
          </a:prstGeom>
        </p:spPr>
        <p:txBody>
          <a:bodyPr>
            <a:spAutoFit/>
          </a:bodyPr>
          <a:lstStyle/>
          <a:p>
            <a:r>
              <a:rPr lang="en-IN" dirty="0" smtClean="0"/>
              <a:t>https://www.healthychildren.org/english/ages-stages/pages/default.aspx</a:t>
            </a:r>
            <a:endParaRPr lang="en-IN" dirty="0"/>
          </a:p>
        </p:txBody>
      </p:sp>
      <p:sp>
        <p:nvSpPr>
          <p:cNvPr id="15" name="Content Placeholder 8"/>
          <p:cNvSpPr txBox="1">
            <a:spLocks/>
          </p:cNvSpPr>
          <p:nvPr/>
        </p:nvSpPr>
        <p:spPr>
          <a:xfrm>
            <a:off x="3714744" y="5786454"/>
            <a:ext cx="1643074" cy="500066"/>
          </a:xfrm>
          <a:prstGeom prst="rect">
            <a:avLst/>
          </a:prstGeom>
          <a:gradFill rotWithShape="1">
            <a:gsLst>
              <a:gs pos="0">
                <a:srgbClr val="FEB80A">
                  <a:tint val="92000"/>
                  <a:satMod val="170000"/>
                </a:srgbClr>
              </a:gs>
              <a:gs pos="15000">
                <a:srgbClr val="FEB80A">
                  <a:tint val="92000"/>
                  <a:shade val="99000"/>
                  <a:satMod val="170000"/>
                </a:srgbClr>
              </a:gs>
              <a:gs pos="62000">
                <a:srgbClr val="FEB80A">
                  <a:tint val="96000"/>
                  <a:shade val="80000"/>
                  <a:satMod val="170000"/>
                </a:srgbClr>
              </a:gs>
              <a:gs pos="97000">
                <a:srgbClr val="FEB80A">
                  <a:tint val="98000"/>
                  <a:shade val="63000"/>
                  <a:satMod val="170000"/>
                </a:srgbClr>
              </a:gs>
              <a:gs pos="100000">
                <a:srgbClr val="FEB80A">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EB80A"/>
            </a:contourClr>
          </a:sp3d>
        </p:spPr>
        <p:txBody>
          <a:bodyPr vert="horz" lIns="91440" tIns="45720" rIns="91440" bIns="45720" rtlCol="0" anchor="ctr">
            <a:noAutofit/>
          </a:bodyPr>
          <a:lstStyle/>
          <a:p>
            <a:pPr algn="ctr">
              <a:defRPr/>
            </a:pPr>
            <a:endParaRPr lang="en-US" sz="2400" kern="0" dirty="0" smtClean="0">
              <a:solidFill>
                <a:prstClr val="black"/>
              </a:solidFill>
              <a:latin typeface="Times New Roman" pitchFamily="18" charset="0"/>
              <a:cs typeface="Times New Roman" pitchFamily="18" charset="0"/>
            </a:endParaRPr>
          </a:p>
          <a:p>
            <a:pPr>
              <a:defRPr/>
            </a:pPr>
            <a:r>
              <a:rPr lang="en-US" sz="2400" kern="0" dirty="0" smtClean="0">
                <a:solidFill>
                  <a:prstClr val="black"/>
                </a:solidFill>
                <a:latin typeface="Times New Roman" pitchFamily="18" charset="0"/>
                <a:cs typeface="Times New Roman" pitchFamily="18" charset="0"/>
              </a:rPr>
              <a:t>Young</a:t>
            </a:r>
          </a:p>
          <a:p>
            <a:pPr>
              <a:defRPr/>
            </a:pPr>
            <a:r>
              <a:rPr lang="en-US" sz="2400" kern="0" dirty="0" smtClean="0">
                <a:solidFill>
                  <a:prstClr val="black"/>
                </a:solidFill>
                <a:latin typeface="Times New Roman" pitchFamily="18" charset="0"/>
                <a:cs typeface="Times New Roman" pitchFamily="18" charset="0"/>
              </a:rPr>
              <a:t>Adults</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2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endParaRPr kumimoji="0" lang="en-US" sz="3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sz="4000" dirty="0" smtClean="0">
                <a:latin typeface="Times New Roman" pitchFamily="18" charset="0"/>
                <a:cs typeface="Times New Roman" pitchFamily="18" charset="0"/>
              </a:rPr>
              <a:t>Introduction to Cerebral palsy</a:t>
            </a:r>
            <a:endParaRPr lang="en-IN"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buNone/>
            </a:pPr>
            <a:r>
              <a:rPr lang="en-IN" sz="2400" dirty="0" smtClean="0">
                <a:latin typeface="Times New Roman" pitchFamily="18" charset="0"/>
                <a:cs typeface="Times New Roman" pitchFamily="18" charset="0"/>
              </a:rPr>
              <a:t>History &amp; terminology:</a:t>
            </a:r>
          </a:p>
          <a:p>
            <a:pPr>
              <a:buFont typeface="Wingdings" pitchFamily="2" charset="2"/>
              <a:buChar char="ü"/>
            </a:pPr>
            <a:r>
              <a:rPr lang="en-IN" sz="2400" dirty="0" smtClean="0">
                <a:latin typeface="Times New Roman" pitchFamily="18" charset="0"/>
                <a:cs typeface="Times New Roman" pitchFamily="18" charset="0"/>
              </a:rPr>
              <a:t>Sir William Little        called as Little’s disease</a:t>
            </a:r>
          </a:p>
          <a:p>
            <a:pPr>
              <a:buNone/>
            </a:pPr>
            <a:r>
              <a:rPr lang="en-IN" sz="2400" dirty="0" smtClean="0">
                <a:latin typeface="Times New Roman" pitchFamily="18" charset="0"/>
                <a:cs typeface="Times New Roman" pitchFamily="18" charset="0"/>
              </a:rPr>
              <a:t>				</a:t>
            </a:r>
          </a:p>
          <a:p>
            <a:pPr>
              <a:buNone/>
            </a:pPr>
            <a:r>
              <a:rPr lang="en-IN" sz="2400" dirty="0" smtClean="0">
                <a:latin typeface="Times New Roman" pitchFamily="18" charset="0"/>
                <a:cs typeface="Times New Roman" pitchFamily="18" charset="0"/>
              </a:rPr>
              <a:t>	He attributed CP mainly due to </a:t>
            </a:r>
            <a:r>
              <a:rPr lang="en-IN" sz="2400" dirty="0" err="1" smtClean="0">
                <a:latin typeface="Times New Roman" pitchFamily="18" charset="0"/>
                <a:cs typeface="Times New Roman" pitchFamily="18" charset="0"/>
              </a:rPr>
              <a:t>perinatal</a:t>
            </a:r>
            <a:r>
              <a:rPr lang="en-IN" sz="2400" dirty="0" smtClean="0">
                <a:latin typeface="Times New Roman" pitchFamily="18" charset="0"/>
                <a:cs typeface="Times New Roman" pitchFamily="18" charset="0"/>
              </a:rPr>
              <a:t> events &amp; abnormal birth process</a:t>
            </a:r>
          </a:p>
          <a:p>
            <a:pPr>
              <a:buFont typeface="Wingdings" pitchFamily="2" charset="2"/>
              <a:buChar char="ü"/>
            </a:pPr>
            <a:r>
              <a:rPr lang="en-IN" sz="2400" dirty="0" smtClean="0">
                <a:latin typeface="Times New Roman" pitchFamily="18" charset="0"/>
                <a:cs typeface="Times New Roman" pitchFamily="18" charset="0"/>
              </a:rPr>
              <a:t>Sir William Osler ( 1849-1919) 	    Coined the term Cerebral Palsy.</a:t>
            </a:r>
          </a:p>
          <a:p>
            <a:pPr>
              <a:buFont typeface="Wingdings" pitchFamily="2" charset="2"/>
              <a:buChar char="ü"/>
            </a:pPr>
            <a:r>
              <a:rPr lang="en-IN" sz="2400" dirty="0" smtClean="0">
                <a:latin typeface="Times New Roman" pitchFamily="18" charset="0"/>
                <a:cs typeface="Times New Roman" pitchFamily="18" charset="0"/>
              </a:rPr>
              <a:t>Sigmund Freud	   description is so complete that it remains as relevant in 2014 as it was at the end of 19</a:t>
            </a:r>
            <a:r>
              <a:rPr lang="en-IN" sz="2400" baseline="30000" dirty="0" smtClean="0">
                <a:latin typeface="Times New Roman" pitchFamily="18" charset="0"/>
                <a:cs typeface="Times New Roman" pitchFamily="18" charset="0"/>
              </a:rPr>
              <a:t>th</a:t>
            </a:r>
            <a:r>
              <a:rPr lang="en-IN" sz="2400" dirty="0" smtClean="0">
                <a:latin typeface="Times New Roman" pitchFamily="18" charset="0"/>
                <a:cs typeface="Times New Roman" pitchFamily="18" charset="0"/>
              </a:rPr>
              <a:t> century.</a:t>
            </a:r>
          </a:p>
          <a:p>
            <a:pPr>
              <a:buFont typeface="Wingdings" pitchFamily="2" charset="2"/>
              <a:buChar char="ü"/>
            </a:pPr>
            <a:r>
              <a:rPr lang="en-IN" sz="2400" dirty="0" smtClean="0">
                <a:latin typeface="Times New Roman" pitchFamily="18" charset="0"/>
                <a:cs typeface="Times New Roman" pitchFamily="18" charset="0"/>
              </a:rPr>
              <a:t>Dr. Winthrop </a:t>
            </a:r>
            <a:r>
              <a:rPr lang="en-IN" sz="2400" dirty="0" err="1" smtClean="0">
                <a:latin typeface="Times New Roman" pitchFamily="18" charset="0"/>
                <a:cs typeface="Times New Roman" pitchFamily="18" charset="0"/>
              </a:rPr>
              <a:t>Phelp</a:t>
            </a:r>
            <a:r>
              <a:rPr lang="en-IN" sz="2400" dirty="0" smtClean="0">
                <a:latin typeface="Times New Roman" pitchFamily="18" charset="0"/>
                <a:cs typeface="Times New Roman" pitchFamily="18" charset="0"/>
              </a:rPr>
              <a:t>         CP &amp; birth injuries.</a:t>
            </a:r>
            <a:endParaRPr lang="en-IN" sz="2400" dirty="0">
              <a:latin typeface="Times New Roman" pitchFamily="18" charset="0"/>
              <a:cs typeface="Times New Roman" pitchFamily="18" charset="0"/>
            </a:endParaRPr>
          </a:p>
        </p:txBody>
      </p:sp>
      <p:sp>
        <p:nvSpPr>
          <p:cNvPr id="4" name="Right Arrow 3"/>
          <p:cNvSpPr/>
          <p:nvPr/>
        </p:nvSpPr>
        <p:spPr>
          <a:xfrm>
            <a:off x="3143240" y="2214555"/>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5857884" y="2500306"/>
            <a:ext cx="14287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ight Arrow 5"/>
          <p:cNvSpPr/>
          <p:nvPr/>
        </p:nvSpPr>
        <p:spPr>
          <a:xfrm>
            <a:off x="4929190" y="3857628"/>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ight Arrow 6"/>
          <p:cNvSpPr/>
          <p:nvPr/>
        </p:nvSpPr>
        <p:spPr>
          <a:xfrm>
            <a:off x="3000364" y="4714884"/>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ight Arrow 7"/>
          <p:cNvSpPr/>
          <p:nvPr/>
        </p:nvSpPr>
        <p:spPr>
          <a:xfrm>
            <a:off x="3357554" y="5857892"/>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dirty="0" smtClean="0">
                <a:latin typeface="Times New Roman" pitchFamily="18" charset="0"/>
                <a:cs typeface="Times New Roman" pitchFamily="18" charset="0"/>
              </a:rPr>
              <a:t>Definition</a:t>
            </a:r>
            <a:endParaRPr lang="en-IN"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lnSpc>
                <a:spcPct val="150000"/>
              </a:lnSpc>
            </a:pPr>
            <a:r>
              <a:rPr lang="en-IN" sz="2400" dirty="0" smtClean="0">
                <a:latin typeface="Times New Roman" panose="02020603050405020304" pitchFamily="18" charset="0"/>
                <a:cs typeface="Times New Roman" panose="02020603050405020304" pitchFamily="18" charset="0"/>
              </a:rPr>
              <a:t>Cerebral palsy is a non progressive but often changing, </a:t>
            </a:r>
            <a:r>
              <a:rPr lang="en-IN" sz="2400" b="1" dirty="0" smtClean="0">
                <a:latin typeface="Times New Roman" panose="02020603050405020304" pitchFamily="18" charset="0"/>
                <a:cs typeface="Times New Roman" panose="02020603050405020304" pitchFamily="18" charset="0"/>
              </a:rPr>
              <a:t>motor impairment syndromes </a:t>
            </a:r>
            <a:r>
              <a:rPr lang="en-IN" sz="2400" dirty="0" smtClean="0">
                <a:latin typeface="Times New Roman" panose="02020603050405020304" pitchFamily="18" charset="0"/>
                <a:cs typeface="Times New Roman" panose="02020603050405020304" pitchFamily="18" charset="0"/>
              </a:rPr>
              <a:t>which are secondary to lesions in the immature brain. </a:t>
            </a:r>
          </a:p>
          <a:p>
            <a:pPr algn="just">
              <a:lnSpc>
                <a:spcPct val="150000"/>
              </a:lnSpc>
            </a:pPr>
            <a:r>
              <a:rPr lang="en-IN" sz="2400" dirty="0" smtClean="0">
                <a:latin typeface="Times New Roman" panose="02020603050405020304" pitchFamily="18" charset="0"/>
                <a:cs typeface="Times New Roman" panose="02020603050405020304" pitchFamily="18" charset="0"/>
              </a:rPr>
              <a:t>Motor disorder may progress &amp; may be accompanied by disorders of sensation, cognitive, </a:t>
            </a:r>
            <a:r>
              <a:rPr lang="en-IN" sz="2400" smtClean="0">
                <a:latin typeface="Times New Roman" panose="02020603050405020304" pitchFamily="18" charset="0"/>
                <a:cs typeface="Times New Roman" panose="02020603050405020304" pitchFamily="18" charset="0"/>
              </a:rPr>
              <a:t>behavioural and </a:t>
            </a:r>
            <a:r>
              <a:rPr lang="en-IN" sz="2400" dirty="0" smtClean="0">
                <a:latin typeface="Times New Roman" panose="02020603050405020304" pitchFamily="18" charset="0"/>
                <a:cs typeface="Times New Roman" panose="02020603050405020304" pitchFamily="18" charset="0"/>
              </a:rPr>
              <a:t>systemic disorders.</a:t>
            </a:r>
          </a:p>
          <a:p>
            <a:pPr algn="just">
              <a:lnSpc>
                <a:spcPct val="150000"/>
              </a:lnSpc>
            </a:pPr>
            <a:r>
              <a:rPr lang="en-IN" sz="2400" dirty="0" smtClean="0">
                <a:latin typeface="Times New Roman" panose="02020603050405020304" pitchFamily="18" charset="0"/>
                <a:cs typeface="Times New Roman" panose="02020603050405020304" pitchFamily="18" charset="0"/>
              </a:rPr>
              <a:t>Finally all together may led to functional disability. 	</a:t>
            </a:r>
            <a:endParaRPr lang="en-IN" sz="2400" b="1" dirty="0" smtClean="0">
              <a:latin typeface="Times New Roman" panose="02020603050405020304" pitchFamily="18" charset="0"/>
              <a:cs typeface="Times New Roman" panose="02020603050405020304" pitchFamily="18" charset="0"/>
            </a:endParaRPr>
          </a:p>
          <a:p>
            <a:pPr algn="just"/>
            <a:endParaRPr lang="en-IN"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dirty="0" smtClean="0">
                <a:latin typeface="Times New Roman" pitchFamily="18" charset="0"/>
                <a:cs typeface="Times New Roman" pitchFamily="18" charset="0"/>
              </a:rPr>
              <a:t>ICF and cerebral Palsy</a:t>
            </a:r>
            <a:endParaRPr lang="en-IN" sz="4000" dirty="0">
              <a:latin typeface="Times New Roman" pitchFamily="18" charset="0"/>
              <a:cs typeface="Times New Roman" pitchFamily="18" charset="0"/>
            </a:endParaRPr>
          </a:p>
        </p:txBody>
      </p:sp>
      <p:pic>
        <p:nvPicPr>
          <p:cNvPr id="4" name="Content Placeholder 3"/>
          <p:cNvPicPr>
            <a:picLocks noGrp="1" noChangeAspect="1"/>
          </p:cNvPicPr>
          <p:nvPr>
            <p:ph sz="quarter" idx="1"/>
          </p:nvPr>
        </p:nvPicPr>
        <p:blipFill>
          <a:blip r:embed="rId2"/>
          <a:stretch>
            <a:fillRect/>
          </a:stretch>
        </p:blipFill>
        <p:spPr>
          <a:xfrm>
            <a:off x="1714480" y="1285860"/>
            <a:ext cx="5357850" cy="2158400"/>
          </a:xfrm>
          <a:prstGeom prst="rect">
            <a:avLst/>
          </a:prstGeom>
        </p:spPr>
      </p:pic>
      <p:graphicFrame>
        <p:nvGraphicFramePr>
          <p:cNvPr id="5" name="Table 4"/>
          <p:cNvGraphicFramePr>
            <a:graphicFrameLocks noGrp="1"/>
          </p:cNvGraphicFramePr>
          <p:nvPr/>
        </p:nvGraphicFramePr>
        <p:xfrm>
          <a:off x="1524000" y="3473790"/>
          <a:ext cx="6096000" cy="3169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IN" dirty="0" smtClean="0">
                          <a:latin typeface="Times New Roman" pitchFamily="18" charset="0"/>
                          <a:cs typeface="Times New Roman" pitchFamily="18" charset="0"/>
                        </a:rPr>
                        <a:t>Body structure</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Body function </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Activity  &amp; Participation</a:t>
                      </a:r>
                      <a:endParaRPr lang="en-IN" dirty="0">
                        <a:latin typeface="Times New Roman" pitchFamily="18" charset="0"/>
                        <a:cs typeface="Times New Roman" pitchFamily="18" charset="0"/>
                      </a:endParaRPr>
                    </a:p>
                  </a:txBody>
                  <a:tcPr/>
                </a:tc>
              </a:tr>
              <a:tr h="370840">
                <a:tc>
                  <a:txBody>
                    <a:bodyPr/>
                    <a:lstStyle/>
                    <a:p>
                      <a:r>
                        <a:rPr lang="en-IN" sz="1600" dirty="0" smtClean="0">
                          <a:latin typeface="Times New Roman" pitchFamily="18" charset="0"/>
                          <a:cs typeface="Times New Roman" pitchFamily="18" charset="0"/>
                        </a:rPr>
                        <a:t>Structure of Lower extremity</a:t>
                      </a:r>
                    </a:p>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Structure of</a:t>
                      </a:r>
                      <a:r>
                        <a:rPr lang="en-IN" sz="1600" baseline="0" dirty="0" smtClean="0">
                          <a:latin typeface="Times New Roman" pitchFamily="18" charset="0"/>
                          <a:cs typeface="Times New Roman" pitchFamily="18" charset="0"/>
                        </a:rPr>
                        <a:t> upper</a:t>
                      </a:r>
                      <a:r>
                        <a:rPr lang="en-IN" sz="1600" dirty="0" smtClean="0">
                          <a:latin typeface="Times New Roman" pitchFamily="18" charset="0"/>
                          <a:cs typeface="Times New Roman" pitchFamily="18" charset="0"/>
                        </a:rPr>
                        <a:t> extremity</a:t>
                      </a:r>
                    </a:p>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Structure of trunk</a:t>
                      </a:r>
                    </a:p>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Other</a:t>
                      </a:r>
                      <a:r>
                        <a:rPr lang="en-IN" sz="1600" baseline="0" dirty="0" smtClean="0">
                          <a:latin typeface="Times New Roman" pitchFamily="18" charset="0"/>
                          <a:cs typeface="Times New Roman" pitchFamily="18" charset="0"/>
                        </a:rPr>
                        <a:t> musculoskeletal structures related to movement</a:t>
                      </a:r>
                      <a:endParaRPr lang="en-IN" sz="16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1600" dirty="0" smtClean="0">
                        <a:latin typeface="Times New Roman" pitchFamily="18" charset="0"/>
                        <a:cs typeface="Times New Roman" pitchFamily="18" charset="0"/>
                      </a:endParaRPr>
                    </a:p>
                    <a:p>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Neuro muscular &amp; movement</a:t>
                      </a:r>
                      <a:r>
                        <a:rPr lang="en-IN" sz="1600" baseline="0" dirty="0" smtClean="0">
                          <a:latin typeface="Times New Roman" pitchFamily="18" charset="0"/>
                          <a:cs typeface="Times New Roman" pitchFamily="18" charset="0"/>
                        </a:rPr>
                        <a:t> related functions</a:t>
                      </a:r>
                    </a:p>
                    <a:p>
                      <a:r>
                        <a:rPr lang="en-IN" sz="1600" baseline="0" dirty="0" smtClean="0">
                          <a:latin typeface="Times New Roman" pitchFamily="18" charset="0"/>
                          <a:cs typeface="Times New Roman" pitchFamily="18" charset="0"/>
                        </a:rPr>
                        <a:t>Control of voluntary movement </a:t>
                      </a:r>
                    </a:p>
                    <a:p>
                      <a:r>
                        <a:rPr lang="en-IN" sz="1600" baseline="0" dirty="0" smtClean="0">
                          <a:latin typeface="Times New Roman" pitchFamily="18" charset="0"/>
                          <a:cs typeface="Times New Roman" pitchFamily="18" charset="0"/>
                        </a:rPr>
                        <a:t>Sensation of pain</a:t>
                      </a:r>
                    </a:p>
                    <a:p>
                      <a:r>
                        <a:rPr lang="en-IN" sz="1600" baseline="0" dirty="0" smtClean="0">
                          <a:latin typeface="Times New Roman" pitchFamily="18" charset="0"/>
                          <a:cs typeface="Times New Roman" pitchFamily="18" charset="0"/>
                        </a:rPr>
                        <a:t>Gait pattern</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Recreation &amp; leisure</a:t>
                      </a:r>
                    </a:p>
                    <a:p>
                      <a:r>
                        <a:rPr lang="en-IN" sz="1600" dirty="0" smtClean="0">
                          <a:latin typeface="Times New Roman" pitchFamily="18" charset="0"/>
                          <a:cs typeface="Times New Roman" pitchFamily="18" charset="0"/>
                        </a:rPr>
                        <a:t>Self care</a:t>
                      </a:r>
                    </a:p>
                    <a:p>
                      <a:r>
                        <a:rPr lang="en-IN" sz="1600" dirty="0" smtClean="0">
                          <a:latin typeface="Times New Roman" pitchFamily="18" charset="0"/>
                          <a:cs typeface="Times New Roman" pitchFamily="18" charset="0"/>
                        </a:rPr>
                        <a:t>Walking </a:t>
                      </a:r>
                    </a:p>
                    <a:p>
                      <a:r>
                        <a:rPr lang="en-IN" sz="1600" dirty="0" smtClean="0">
                          <a:latin typeface="Times New Roman" pitchFamily="18" charset="0"/>
                          <a:cs typeface="Times New Roman" pitchFamily="18" charset="0"/>
                        </a:rPr>
                        <a:t>Mobility</a:t>
                      </a:r>
                      <a:endParaRPr lang="en-IN" sz="16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a:buFont typeface="Wingdings" pitchFamily="2" charset="2"/>
              <a:buChar char="ü"/>
            </a:pPr>
            <a:r>
              <a:rPr lang="en-IN" dirty="0" smtClean="0">
                <a:latin typeface="Times New Roman" pitchFamily="18" charset="0"/>
                <a:cs typeface="Times New Roman" pitchFamily="18" charset="0"/>
              </a:rPr>
              <a:t>Management of Cerebral palsy requires,</a:t>
            </a:r>
          </a:p>
          <a:p>
            <a:pPr>
              <a:buNone/>
            </a:pPr>
            <a:r>
              <a:rPr lang="en-IN" dirty="0" smtClean="0">
                <a:latin typeface="Times New Roman" pitchFamily="18" charset="0"/>
                <a:cs typeface="Times New Roman" pitchFamily="18" charset="0"/>
              </a:rPr>
              <a:t>		Knowledge motor control development.</a:t>
            </a:r>
          </a:p>
          <a:p>
            <a:pPr>
              <a:buNone/>
            </a:pPr>
            <a:r>
              <a:rPr lang="en-IN" dirty="0" smtClean="0">
                <a:latin typeface="Times New Roman" pitchFamily="18" charset="0"/>
                <a:cs typeface="Times New Roman" pitchFamily="18" charset="0"/>
              </a:rPr>
              <a:t>		Principles of neural plasticity.</a:t>
            </a:r>
          </a:p>
          <a:p>
            <a:pPr>
              <a:buNone/>
            </a:pPr>
            <a:r>
              <a:rPr lang="en-IN"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dirty="0" smtClean="0">
                <a:latin typeface="Times New Roman" pitchFamily="18" charset="0"/>
                <a:cs typeface="Times New Roman" pitchFamily="18" charset="0"/>
              </a:rPr>
              <a:t>Theories of Motor Control</a:t>
            </a:r>
            <a:endParaRPr lang="en-IN" sz="4000" dirty="0"/>
          </a:p>
        </p:txBody>
      </p:sp>
      <p:sp>
        <p:nvSpPr>
          <p:cNvPr id="3" name="Content Placeholder 2"/>
          <p:cNvSpPr>
            <a:spLocks noGrp="1"/>
          </p:cNvSpPr>
          <p:nvPr>
            <p:ph sz="quarter" idx="1"/>
          </p:nvPr>
        </p:nvSpPr>
        <p:spPr/>
        <p:txBody>
          <a:bodyPr>
            <a:normAutofit fontScale="92500" lnSpcReduction="10000"/>
          </a:bodyPr>
          <a:lstStyle/>
          <a:p>
            <a:pPr algn="just">
              <a:lnSpc>
                <a:spcPct val="200000"/>
              </a:lnSpc>
              <a:buFont typeface="Wingdings" pitchFamily="2" charset="2"/>
              <a:buChar char="ü"/>
            </a:pPr>
            <a:r>
              <a:rPr lang="en-IN" sz="2400" b="1" dirty="0" smtClean="0">
                <a:latin typeface="Times New Roman" pitchFamily="18" charset="0"/>
                <a:cs typeface="Times New Roman" pitchFamily="18" charset="0"/>
              </a:rPr>
              <a:t>Reflex</a:t>
            </a:r>
            <a:r>
              <a:rPr lang="en-IN" sz="2400" b="1" i="1" dirty="0" smtClean="0">
                <a:latin typeface="Times New Roman" pitchFamily="18" charset="0"/>
                <a:cs typeface="Times New Roman" pitchFamily="18" charset="0"/>
              </a:rPr>
              <a:t> </a:t>
            </a:r>
            <a:r>
              <a:rPr lang="en-IN" sz="2400" b="1" dirty="0" smtClean="0">
                <a:latin typeface="Times New Roman" pitchFamily="18" charset="0"/>
                <a:cs typeface="Times New Roman" pitchFamily="18" charset="0"/>
              </a:rPr>
              <a:t>theory (</a:t>
            </a:r>
            <a:r>
              <a:rPr lang="en-IN" sz="2400" dirty="0" smtClean="0">
                <a:latin typeface="Times New Roman" pitchFamily="18" charset="0"/>
                <a:cs typeface="Times New Roman" pitchFamily="18" charset="0"/>
              </a:rPr>
              <a:t>Sherrington)         movement was the result of a stimulus.</a:t>
            </a:r>
          </a:p>
          <a:p>
            <a:pPr algn="just">
              <a:lnSpc>
                <a:spcPct val="200000"/>
              </a:lnSpc>
              <a:buFont typeface="Wingdings" pitchFamily="2" charset="2"/>
              <a:buChar char="ü"/>
            </a:pPr>
            <a:r>
              <a:rPr lang="en-IN" sz="2400" dirty="0" smtClean="0">
                <a:latin typeface="Times New Roman" pitchFamily="18" charset="0"/>
                <a:cs typeface="Times New Roman" pitchFamily="18" charset="0"/>
              </a:rPr>
              <a:t> </a:t>
            </a:r>
            <a:r>
              <a:rPr lang="en-IN" sz="2400" b="1" dirty="0" smtClean="0">
                <a:latin typeface="Times New Roman" pitchFamily="18" charset="0"/>
                <a:cs typeface="Times New Roman" pitchFamily="18" charset="0"/>
              </a:rPr>
              <a:t>Hierarchical theory (</a:t>
            </a:r>
            <a:r>
              <a:rPr lang="en-IN" sz="2400" dirty="0" err="1" smtClean="0">
                <a:latin typeface="Times New Roman" pitchFamily="18" charset="0"/>
                <a:cs typeface="Times New Roman" pitchFamily="18" charset="0"/>
              </a:rPr>
              <a:t>Hughlings</a:t>
            </a:r>
            <a:r>
              <a:rPr lang="en-IN" sz="2400" dirty="0" smtClean="0">
                <a:latin typeface="Times New Roman" pitchFamily="18" charset="0"/>
                <a:cs typeface="Times New Roman" pitchFamily="18" charset="0"/>
              </a:rPr>
              <a:t> Jackson)        assumption that the CNS is organized into three primary levels of control: high, middle, and low </a:t>
            </a:r>
            <a:r>
              <a:rPr lang="en-IN" sz="2400" dirty="0" err="1" smtClean="0">
                <a:latin typeface="Times New Roman" pitchFamily="18" charset="0"/>
                <a:cs typeface="Times New Roman" pitchFamily="18" charset="0"/>
              </a:rPr>
              <a:t>centers</a:t>
            </a:r>
            <a:r>
              <a:rPr lang="en-IN" sz="2400" dirty="0" smtClean="0">
                <a:latin typeface="Times New Roman" pitchFamily="18" charset="0"/>
                <a:cs typeface="Times New Roman" pitchFamily="18" charset="0"/>
              </a:rPr>
              <a:t>. </a:t>
            </a:r>
          </a:p>
          <a:p>
            <a:pPr algn="just">
              <a:lnSpc>
                <a:spcPct val="200000"/>
              </a:lnSpc>
              <a:buFont typeface="Wingdings" pitchFamily="2" charset="2"/>
              <a:buChar char="ü"/>
            </a:pPr>
            <a:r>
              <a:rPr lang="en-IN" sz="2400" b="1" dirty="0" smtClean="0">
                <a:latin typeface="Times New Roman" pitchFamily="18" charset="0"/>
                <a:cs typeface="Times New Roman" pitchFamily="18" charset="0"/>
              </a:rPr>
              <a:t>Dynamic action theory </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Kamm</a:t>
            </a:r>
            <a:r>
              <a:rPr lang="en-IN" sz="2400" dirty="0" smtClean="0">
                <a:latin typeface="Times New Roman" pitchFamily="18" charset="0"/>
                <a:cs typeface="Times New Roman" pitchFamily="18" charset="0"/>
              </a:rPr>
              <a:t>, Kelso)            movement is from both physical &amp; neural components.</a:t>
            </a:r>
          </a:p>
          <a:p>
            <a:pPr algn="just"/>
            <a:endParaRPr lang="en-IN" sz="2400" dirty="0"/>
          </a:p>
        </p:txBody>
      </p:sp>
      <p:sp>
        <p:nvSpPr>
          <p:cNvPr id="5" name="Right Arrow 4"/>
          <p:cNvSpPr/>
          <p:nvPr/>
        </p:nvSpPr>
        <p:spPr>
          <a:xfrm>
            <a:off x="4000496" y="2000240"/>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   </a:t>
            </a:r>
            <a:endParaRPr lang="en-IN" dirty="0"/>
          </a:p>
        </p:txBody>
      </p:sp>
      <p:sp>
        <p:nvSpPr>
          <p:cNvPr id="6" name="Right Arrow 5"/>
          <p:cNvSpPr/>
          <p:nvPr/>
        </p:nvSpPr>
        <p:spPr>
          <a:xfrm>
            <a:off x="5786446" y="3357562"/>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  </a:t>
            </a:r>
            <a:endParaRPr lang="en-IN" dirty="0"/>
          </a:p>
        </p:txBody>
      </p:sp>
      <p:sp>
        <p:nvSpPr>
          <p:cNvPr id="8" name="Right Arrow 7"/>
          <p:cNvSpPr/>
          <p:nvPr/>
        </p:nvSpPr>
        <p:spPr>
          <a:xfrm>
            <a:off x="5500694" y="5286388"/>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           </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IN" sz="4000" dirty="0">
                <a:latin typeface="Times New Roman" pitchFamily="18" charset="0"/>
                <a:cs typeface="Times New Roman" pitchFamily="18" charset="0"/>
              </a:rPr>
              <a:t>Motor Programming Theory</a:t>
            </a:r>
          </a:p>
        </p:txBody>
      </p:sp>
      <p:pic>
        <p:nvPicPr>
          <p:cNvPr id="4098" name="Picture 2"/>
          <p:cNvPicPr>
            <a:picLocks noGrp="1" noChangeAspect="1" noChangeArrowheads="1"/>
          </p:cNvPicPr>
          <p:nvPr>
            <p:ph sz="quarter" idx="1"/>
          </p:nvPr>
        </p:nvPicPr>
        <p:blipFill>
          <a:blip r:embed="rId2" cstate="print"/>
          <a:stretch>
            <a:fillRect/>
          </a:stretch>
        </p:blipFill>
        <p:spPr bwMode="auto">
          <a:xfrm>
            <a:off x="588043" y="1622951"/>
            <a:ext cx="3395913" cy="4526498"/>
          </a:xfrm>
          <a:prstGeom prst="rect">
            <a:avLst/>
          </a:prstGeom>
          <a:noFill/>
          <a:ln w="9525">
            <a:noFill/>
            <a:miter lim="800000"/>
            <a:headEnd/>
            <a:tailEnd/>
          </a:ln>
          <a:effectLst/>
        </p:spPr>
      </p:pic>
      <p:pic>
        <p:nvPicPr>
          <p:cNvPr id="8" name="Picture 2"/>
          <p:cNvPicPr>
            <a:picLocks noGrp="1" noChangeAspect="1" noChangeArrowheads="1"/>
          </p:cNvPicPr>
          <p:nvPr>
            <p:ph sz="quarter" idx="2"/>
          </p:nvPr>
        </p:nvPicPr>
        <p:blipFill>
          <a:blip r:embed="rId3" cstate="print"/>
          <a:stretch>
            <a:fillRect/>
          </a:stretch>
        </p:blipFill>
        <p:spPr bwMode="auto">
          <a:xfrm>
            <a:off x="4270375" y="2264363"/>
            <a:ext cx="3657600" cy="32436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377</TotalTime>
  <Words>989</Words>
  <Application>Microsoft Office PowerPoint</Application>
  <PresentationFormat>On-screen Show (4:3)</PresentationFormat>
  <Paragraphs>110</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Oriel</vt:lpstr>
      <vt:lpstr> CEREBRAL PALSY </vt:lpstr>
      <vt:lpstr>Objectives</vt:lpstr>
      <vt:lpstr>Paediatric age group</vt:lpstr>
      <vt:lpstr>Introduction to Cerebral palsy</vt:lpstr>
      <vt:lpstr>Definition</vt:lpstr>
      <vt:lpstr>ICF and cerebral Palsy</vt:lpstr>
      <vt:lpstr>Slide 7</vt:lpstr>
      <vt:lpstr>Theories of Motor Control</vt:lpstr>
      <vt:lpstr>Motor Programming Theory</vt:lpstr>
      <vt:lpstr>Activity</vt:lpstr>
      <vt:lpstr>Slide 11</vt:lpstr>
      <vt:lpstr>Assessment - InFANCY</vt:lpstr>
      <vt:lpstr>Slide 13</vt:lpstr>
      <vt:lpstr>NORMAL &amp; ABNORMAL GM’s</vt:lpstr>
      <vt:lpstr>ASSESSMENT - TODDLER</vt:lpstr>
      <vt:lpstr>Slide 16</vt:lpstr>
      <vt:lpstr>GMFCS – Before 2 YEARS</vt:lpstr>
      <vt:lpstr>Slide 18</vt:lpstr>
      <vt:lpstr>GMFCS – BETWEEN 2ND AND 4TH BIRTHDAY</vt:lpstr>
      <vt:lpstr>Slide 20</vt:lpstr>
      <vt:lpstr>Slide 21</vt:lpstr>
      <vt:lpstr>Slide 22</vt:lpstr>
      <vt:lpstr>GMFCS</vt:lpstr>
      <vt:lpstr>Slide 24</vt:lpstr>
      <vt:lpstr>CFCS</vt:lpstr>
      <vt:lpstr>MACS</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PT perspective of Cp for clinical practisioners</dc:title>
  <dc:creator>User</dc:creator>
  <cp:lastModifiedBy>HPO</cp:lastModifiedBy>
  <cp:revision>16</cp:revision>
  <dcterms:created xsi:type="dcterms:W3CDTF">2018-12-10T14:06:22Z</dcterms:created>
  <dcterms:modified xsi:type="dcterms:W3CDTF">2024-06-17T09:23:15Z</dcterms:modified>
</cp:coreProperties>
</file>